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49"/>
  </p:notesMasterIdLst>
  <p:sldIdLst>
    <p:sldId id="1032" r:id="rId2"/>
    <p:sldId id="520" r:id="rId3"/>
    <p:sldId id="576" r:id="rId4"/>
    <p:sldId id="141169811" r:id="rId5"/>
    <p:sldId id="141169810" r:id="rId6"/>
    <p:sldId id="579" r:id="rId7"/>
    <p:sldId id="582" r:id="rId8"/>
    <p:sldId id="523" r:id="rId9"/>
    <p:sldId id="604" r:id="rId10"/>
    <p:sldId id="1046" r:id="rId11"/>
    <p:sldId id="141169806" r:id="rId12"/>
    <p:sldId id="141169813" r:id="rId13"/>
    <p:sldId id="606" r:id="rId14"/>
    <p:sldId id="580" r:id="rId15"/>
    <p:sldId id="525" r:id="rId16"/>
    <p:sldId id="1042" r:id="rId17"/>
    <p:sldId id="589" r:id="rId18"/>
    <p:sldId id="141169807" r:id="rId19"/>
    <p:sldId id="362" r:id="rId20"/>
    <p:sldId id="1044" r:id="rId21"/>
    <p:sldId id="1048" r:id="rId22"/>
    <p:sldId id="313" r:id="rId23"/>
    <p:sldId id="1049" r:id="rId24"/>
    <p:sldId id="141169808" r:id="rId25"/>
    <p:sldId id="1050" r:id="rId26"/>
    <p:sldId id="141169814" r:id="rId27"/>
    <p:sldId id="595" r:id="rId28"/>
    <p:sldId id="588" r:id="rId29"/>
    <p:sldId id="591" r:id="rId30"/>
    <p:sldId id="592" r:id="rId31"/>
    <p:sldId id="594" r:id="rId32"/>
    <p:sldId id="603" r:id="rId33"/>
    <p:sldId id="598" r:id="rId34"/>
    <p:sldId id="599" r:id="rId35"/>
    <p:sldId id="601" r:id="rId36"/>
    <p:sldId id="303" r:id="rId37"/>
    <p:sldId id="414" r:id="rId38"/>
    <p:sldId id="476" r:id="rId39"/>
    <p:sldId id="141169802" r:id="rId40"/>
    <p:sldId id="1052" r:id="rId41"/>
    <p:sldId id="1051" r:id="rId42"/>
    <p:sldId id="361" r:id="rId43"/>
    <p:sldId id="141169812" r:id="rId44"/>
    <p:sldId id="141169804" r:id="rId45"/>
    <p:sldId id="521" r:id="rId46"/>
    <p:sldId id="1040" r:id="rId47"/>
    <p:sldId id="1039" r:id="rId4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8DA659-6668-4B62-889D-73F1BD856A26}">
          <p14:sldIdLst>
            <p14:sldId id="1032"/>
            <p14:sldId id="520"/>
            <p14:sldId id="576"/>
            <p14:sldId id="141169811"/>
            <p14:sldId id="141169810"/>
            <p14:sldId id="579"/>
            <p14:sldId id="582"/>
            <p14:sldId id="523"/>
            <p14:sldId id="604"/>
            <p14:sldId id="1046"/>
            <p14:sldId id="141169806"/>
            <p14:sldId id="141169813"/>
            <p14:sldId id="606"/>
            <p14:sldId id="580"/>
            <p14:sldId id="525"/>
            <p14:sldId id="1042"/>
            <p14:sldId id="589"/>
            <p14:sldId id="141169807"/>
            <p14:sldId id="362"/>
            <p14:sldId id="1044"/>
            <p14:sldId id="1048"/>
            <p14:sldId id="313"/>
            <p14:sldId id="1049"/>
            <p14:sldId id="141169808"/>
            <p14:sldId id="1050"/>
            <p14:sldId id="141169814"/>
            <p14:sldId id="595"/>
            <p14:sldId id="588"/>
            <p14:sldId id="591"/>
            <p14:sldId id="592"/>
            <p14:sldId id="594"/>
            <p14:sldId id="603"/>
            <p14:sldId id="598"/>
            <p14:sldId id="599"/>
            <p14:sldId id="601"/>
            <p14:sldId id="303"/>
            <p14:sldId id="414"/>
            <p14:sldId id="476"/>
            <p14:sldId id="141169802"/>
            <p14:sldId id="1052"/>
            <p14:sldId id="1051"/>
            <p14:sldId id="361"/>
            <p14:sldId id="141169812"/>
            <p14:sldId id="141169804"/>
            <p14:sldId id="521"/>
            <p14:sldId id="1040"/>
            <p14:sldId id="10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ERRE Berlandier" initials="PB" lastIdx="1" clrIdx="0">
    <p:extLst>
      <p:ext uri="{19B8F6BF-5375-455C-9EA6-DF929625EA0E}">
        <p15:presenceInfo xmlns:p15="http://schemas.microsoft.com/office/powerpoint/2012/main" userId="S-1-12-1-1164199915-1239390354-908046013-290205836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6600"/>
    <a:srgbClr val="FFFF99"/>
    <a:srgbClr val="C7B1D9"/>
    <a:srgbClr val="478000"/>
    <a:srgbClr val="3D7CC0"/>
    <a:srgbClr val="FF5A4F"/>
    <a:srgbClr val="DF3E82"/>
    <a:srgbClr val="754A9A"/>
    <a:srgbClr val="00A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00"/>
    <p:restoredTop sz="88980" autoAdjust="0"/>
  </p:normalViewPr>
  <p:slideViewPr>
    <p:cSldViewPr snapToGrid="0" snapToObjects="1" showGuides="1">
      <p:cViewPr varScale="1">
        <p:scale>
          <a:sx n="143" d="100"/>
          <a:sy n="143" d="100"/>
        </p:scale>
        <p:origin x="888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knowledgecenter/SSMGNY_11.0.0/com.ibm.wbpm.rpa.main.doc/topics/odm_rpa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8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https://www.ibm.com/support/knowledgecenter/SSMGNY_11.0.0/com.ibm.wbpm.rpa.main.doc/topics/odm_rpa.html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10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45971FB8-587B-4D5D-9590-132A123AB2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2713" y="542925"/>
            <a:ext cx="6877050" cy="38687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C935B860-E784-443E-A223-1764F7FE7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Facts in the working memory are instances of java classes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 condition part of the rule identifies all instances verifying given conditions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 action part of the rule can: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Create new instances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Modify existing instances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Execute actions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Two possible strategies: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Execute all the rules in the agenda before updating the agenda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Update the agenda after each rule execution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The latter is preferred because it won't leave the system in an incoherent state:</a:t>
            </a: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Rule: "If there is a truck without a driver, and a free driver, assign the driver to the truck“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Facts: one truck without a driver and two free drivers</a:t>
            </a:r>
          </a:p>
          <a:p>
            <a:pPr lvl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Result: with the first strategy, the two drivers will be assigned to the truck.</a:t>
            </a:r>
          </a:p>
          <a:p>
            <a:endParaRPr lang="en-CA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altLang="en-US">
                <a:latin typeface="Arial" panose="020B0604020202020204" pitchFamily="34" charset="0"/>
                <a:cs typeface="Arial" panose="020B0604020202020204" pitchFamily="34" charset="0"/>
              </a:rPr>
              <a:t>To the pure logician, this won't make sense (the fact that a different control strategy might leave the system in an incoherent state). But two things to keep in mind: we have a situation with non-monotic logic because rule execution changes objects states. What is true now may no longer be true in the future. In a classical logic system</a:t>
            </a:r>
          </a:p>
          <a:p>
            <a:endParaRPr lang="fr-FR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652230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C84541D-62CF-4241-8217-CAC4A5E26A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86" y="901430"/>
            <a:ext cx="8855413" cy="383269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850745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EBA3C22-61E6-4C55-920C-DE87400101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99" y="1066800"/>
            <a:ext cx="2631401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72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8686800" cy="38258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1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8686800" cy="3825894"/>
          </a:xfrm>
        </p:spPr>
        <p:txBody>
          <a:bodyPr/>
          <a:lstStyle>
            <a:lvl1pPr>
              <a:lnSpc>
                <a:spcPct val="200000"/>
              </a:lnSpc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>
              <a:spcBef>
                <a:spcPts val="6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spcBef>
                <a:spcPts val="6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spcBef>
                <a:spcPts val="6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>
              <a:spcBef>
                <a:spcPts val="6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25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46" r:id="rId2"/>
    <p:sldLayoutId id="2147483852" r:id="rId3"/>
    <p:sldLayoutId id="2147483851" r:id="rId4"/>
    <p:sldLayoutId id="2147483810" r:id="rId5"/>
    <p:sldLayoutId id="2147483780" r:id="rId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12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21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ibm.com/support/knowledgecenter/SSQP76_8.10.x/com.ibm.odm.dcenter.model/topics/con_dc_mod_recommend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e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en.wikipedia.org/wiki/Rete_algorithm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Quantifier_(logic)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erlandier/odm-with-pdfbox" TargetMode="External"/><Relationship Id="rId2" Type="http://schemas.openxmlformats.org/officeDocument/2006/relationships/hyperlink" Target="https://github.ibm.com/pberland/lcr-baiw-poc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DMDev/odm-transformation-advisor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eclipse.org/downloads/packages/release/2020-06/r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architecture/technical-decision-points/business-automation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garage/architectures/businessDecisionAutomationDomain" TargetMode="External"/><Relationship Id="rId2" Type="http://schemas.openxmlformats.org/officeDocument/2006/relationships/hyperlink" Target="https://www.ibm.com/support/knowledgecenter/SSQP76_8.10.x/com.ibm.odm.kube/topics/tsk_install_designer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ibm.com/demos/collection/IBM-Operational-Decision-Manager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5.jpeg"/><Relationship Id="rId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7F8D1-A843-49B0-8980-EFE1FDEA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8071339" cy="4479344"/>
          </a:xfrm>
        </p:spPr>
        <p:txBody>
          <a:bodyPr/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Business Automation</a:t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Operational Decision Manager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6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67E12-0A82-4ED4-83D6-13211AFF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A4DAD3-20EC-4749-8802-16BA1CF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build and deploy a decision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5F890-DB70-4C09-A40B-605930BE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035655"/>
            <a:ext cx="3598302" cy="2266811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A98CC-BA10-45FE-8E59-B85867CB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10" y="2781043"/>
            <a:ext cx="3477390" cy="183999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A69F8-89E5-499E-ACD0-4E9DECB2E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442" y="956556"/>
            <a:ext cx="4024613" cy="2125487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D1922505-76A6-428C-8CCC-BFA7787509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05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296B3-8F3D-474B-97D9-963D74B97E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F3CC34-4979-433E-B592-64C64D74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4763892" cy="4479344"/>
          </a:xfrm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Automation Bootcamp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Hands-on lab!</a:t>
            </a: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b="1" dirty="0">
                <a:solidFill>
                  <a:srgbClr val="0070C0"/>
                </a:solidFill>
              </a:rPr>
              <a:t>CP4BA ODM Lab - Loyalty.docx</a:t>
            </a:r>
          </a:p>
        </p:txBody>
      </p:sp>
    </p:spTree>
    <p:extLst>
      <p:ext uri="{BB962C8B-B14F-4D97-AF65-F5344CB8AC3E}">
        <p14:creationId xmlns:p14="http://schemas.microsoft.com/office/powerpoint/2010/main" val="107104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296B3-8F3D-474B-97D9-963D74B97E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F3CC34-4979-433E-B592-64C64D74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4763892" cy="4479344"/>
          </a:xfrm>
          <a:solidFill>
            <a:srgbClr val="CCFFCC"/>
          </a:solidFill>
          <a:ln>
            <a:solidFill>
              <a:srgbClr val="00B050"/>
            </a:solidFill>
          </a:ln>
        </p:spPr>
        <p:txBody>
          <a:bodyPr/>
          <a:lstStyle/>
          <a:p>
            <a:pPr marL="182880"/>
            <a:b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Automation Bootcamp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solution review</a:t>
            </a: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b="1" dirty="0">
                <a:solidFill>
                  <a:srgbClr val="0070C0"/>
                </a:solidFill>
              </a:rPr>
              <a:t>CP4BA ODM Lab - Loyalty.docx</a:t>
            </a:r>
          </a:p>
        </p:txBody>
      </p:sp>
    </p:spTree>
    <p:extLst>
      <p:ext uri="{BB962C8B-B14F-4D97-AF65-F5344CB8AC3E}">
        <p14:creationId xmlns:p14="http://schemas.microsoft.com/office/powerpoint/2010/main" val="263281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45E3D24-DA02-4457-BCB2-1BEF85A6BD0C}"/>
              </a:ext>
            </a:extLst>
          </p:cNvPr>
          <p:cNvSpPr/>
          <p:nvPr/>
        </p:nvSpPr>
        <p:spPr>
          <a:xfrm>
            <a:off x="0" y="0"/>
            <a:ext cx="2276120" cy="51435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C6232-D7CC-43DB-8530-4E80B0DA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Essential rule artifacts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86A9F-B1D3-409C-A75C-8B6489D5C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CFEB0-F6FD-410A-ABE1-C2CCF13F28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1A3E5-E0BB-4134-9154-1944F0D34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02" t="18835" r="1874"/>
          <a:stretch/>
        </p:blipFill>
        <p:spPr>
          <a:xfrm>
            <a:off x="289561" y="2165186"/>
            <a:ext cx="1533777" cy="195377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0A2734-8B56-4547-B988-7D9A166D1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2" t="26377"/>
          <a:stretch/>
        </p:blipFill>
        <p:spPr>
          <a:xfrm>
            <a:off x="2456439" y="1455420"/>
            <a:ext cx="1153266" cy="116129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EA434E-A81B-4C0D-9998-95CC39F68420}"/>
              </a:ext>
            </a:extLst>
          </p:cNvPr>
          <p:cNvSpPr/>
          <p:nvPr/>
        </p:nvSpPr>
        <p:spPr>
          <a:xfrm>
            <a:off x="595760" y="2492846"/>
            <a:ext cx="460689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351FC8-0064-4E01-8AED-03A8F66A8C5C}"/>
              </a:ext>
            </a:extLst>
          </p:cNvPr>
          <p:cNvSpPr/>
          <p:nvPr/>
        </p:nvSpPr>
        <p:spPr>
          <a:xfrm>
            <a:off x="595759" y="3308343"/>
            <a:ext cx="897761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0" name="Straight Arrow Connector 10">
            <a:extLst>
              <a:ext uri="{FF2B5EF4-FFF2-40B4-BE49-F238E27FC236}">
                <a16:creationId xmlns:a16="http://schemas.microsoft.com/office/drawing/2014/main" id="{A3C8372F-4C68-4366-A3F7-E7617C7B3C3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1056449" y="2560320"/>
            <a:ext cx="1727565" cy="1106"/>
          </a:xfrm>
          <a:prstGeom prst="bentConnector3">
            <a:avLst>
              <a:gd name="adj1" fmla="val 50000"/>
            </a:avLst>
          </a:prstGeom>
          <a:ln w="19050">
            <a:solidFill>
              <a:srgbClr val="FF66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BFBE63-8D3D-46F9-99DD-46F60B08F525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1493520" y="2560320"/>
            <a:ext cx="1290494" cy="816603"/>
          </a:xfrm>
          <a:prstGeom prst="bentConnector3">
            <a:avLst>
              <a:gd name="adj1" fmla="val 50000"/>
            </a:avLst>
          </a:prstGeom>
          <a:ln w="19050">
            <a:solidFill>
              <a:srgbClr val="FF66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CF756C-283B-4C9B-B1F1-75A20196C21E}"/>
              </a:ext>
            </a:extLst>
          </p:cNvPr>
          <p:cNvSpPr/>
          <p:nvPr/>
        </p:nvSpPr>
        <p:spPr>
          <a:xfrm>
            <a:off x="2784014" y="2491740"/>
            <a:ext cx="650431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7C9F24-50F0-4061-BA8B-A357387182DE}"/>
              </a:ext>
            </a:extLst>
          </p:cNvPr>
          <p:cNvSpPr/>
          <p:nvPr/>
        </p:nvSpPr>
        <p:spPr>
          <a:xfrm>
            <a:off x="2817638" y="2179477"/>
            <a:ext cx="733264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5FB37C-6EF7-4385-9FB9-86DF1DE0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339" y="2047482"/>
            <a:ext cx="5063954" cy="621344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8C1C0F-CC4C-408E-8967-769450D6506E}"/>
              </a:ext>
            </a:extLst>
          </p:cNvPr>
          <p:cNvSpPr/>
          <p:nvPr/>
        </p:nvSpPr>
        <p:spPr>
          <a:xfrm>
            <a:off x="4028316" y="2182973"/>
            <a:ext cx="1930592" cy="137160"/>
          </a:xfrm>
          <a:prstGeom prst="rect">
            <a:avLst/>
          </a:prstGeom>
          <a:ln w="19050">
            <a:solidFill>
              <a:srgbClr val="FF6600"/>
            </a:solidFill>
            <a:prstDash val="sysDash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41386A-A761-4E3A-8AE0-D4157F6FB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1" y="1902283"/>
            <a:ext cx="1533777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2"/>
                </a:solidFill>
                <a:cs typeface="DejaVu Sans"/>
              </a:rPr>
              <a:t>Execution model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E69DAA-36FC-447F-A794-4FAB7EE0D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6439" y="1196674"/>
            <a:ext cx="1137287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2"/>
                </a:solidFill>
                <a:cs typeface="DejaVu Sans"/>
              </a:rPr>
              <a:t>Business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0B9D10-E1A0-4541-8998-A7EACF6BAEB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3550902" y="2248057"/>
            <a:ext cx="477414" cy="3496"/>
          </a:xfrm>
          <a:prstGeom prst="straightConnector1">
            <a:avLst/>
          </a:prstGeom>
          <a:ln w="19050">
            <a:solidFill>
              <a:srgbClr val="FF66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A58171B-E4A0-4064-9875-D2DD141C2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2686" y="1801261"/>
            <a:ext cx="5063954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2"/>
                </a:solidFill>
                <a:cs typeface="DejaVu Sans"/>
              </a:rPr>
              <a:t>Rule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EDE272-DD23-4AC8-ACBD-D8BAF0AE6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7894" y="3366560"/>
            <a:ext cx="6208498" cy="1182571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A96482-0E54-497A-A6FE-D8248ED66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7893" y="3108562"/>
            <a:ext cx="6208498" cy="2462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bg2"/>
                </a:solidFill>
                <a:cs typeface="DejaVu Sans"/>
              </a:rPr>
              <a:t>Decision table</a:t>
            </a:r>
          </a:p>
        </p:txBody>
      </p:sp>
    </p:spTree>
    <p:extLst>
      <p:ext uri="{BB962C8B-B14F-4D97-AF65-F5344CB8AC3E}">
        <p14:creationId xmlns:p14="http://schemas.microsoft.com/office/powerpoint/2010/main" val="186750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organization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" y="1504209"/>
            <a:ext cx="6206439" cy="78128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875330"/>
            <a:ext cx="6208498" cy="118257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969474"/>
            <a:ext cx="2002664" cy="1474830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cxnSp>
        <p:nvCxnSpPr>
          <p:cNvPr id="9" name="Straight Arrow Connector 8"/>
          <p:cNvCxnSpPr>
            <a:stCxn id="6" idx="3"/>
            <a:endCxn id="4" idx="1"/>
          </p:cNvCxnSpPr>
          <p:nvPr/>
        </p:nvCxnSpPr>
        <p:spPr>
          <a:xfrm>
            <a:off x="6437098" y="1894850"/>
            <a:ext cx="420902" cy="8120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4" idx="1"/>
          </p:cNvCxnSpPr>
          <p:nvPr/>
        </p:nvCxnSpPr>
        <p:spPr>
          <a:xfrm flipV="1">
            <a:off x="6437098" y="2706889"/>
            <a:ext cx="420902" cy="7597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0659" y="1212365"/>
            <a:ext cx="1023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 rule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8600" y="2585006"/>
            <a:ext cx="12827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36294" y="1669392"/>
            <a:ext cx="18854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folders hierarchy</a:t>
            </a:r>
          </a:p>
        </p:txBody>
      </p:sp>
    </p:spTree>
    <p:extLst>
      <p:ext uri="{BB962C8B-B14F-4D97-AF65-F5344CB8AC3E}">
        <p14:creationId xmlns:p14="http://schemas.microsoft.com/office/powerpoint/2010/main" val="3036775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0DD25ACC-DCE1-4866-8D38-0927CFD00E8F}"/>
              </a:ext>
            </a:extLst>
          </p:cNvPr>
          <p:cNvSpPr/>
          <p:nvPr/>
        </p:nvSpPr>
        <p:spPr>
          <a:xfrm>
            <a:off x="6209050" y="0"/>
            <a:ext cx="2934950" cy="51435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DB37C8-0D47-476B-B90C-85079301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 of operation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BDFFA-A077-471D-82CD-3E6D7DCE5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AAACA-AB8B-4AF1-9D16-343D849256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5132D2-783D-4958-A70D-5A4C57237B1D}"/>
              </a:ext>
            </a:extLst>
          </p:cNvPr>
          <p:cNvGrpSpPr/>
          <p:nvPr/>
        </p:nvGrpSpPr>
        <p:grpSpPr>
          <a:xfrm>
            <a:off x="520482" y="1119372"/>
            <a:ext cx="706009" cy="743508"/>
            <a:chOff x="562618" y="896666"/>
            <a:chExt cx="706009" cy="7435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B89F52-13C3-4A29-8EA0-41934E275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18" y="1134688"/>
              <a:ext cx="706009" cy="505486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6D0C13-15FC-4052-894D-E484E1D15CC0}"/>
                </a:ext>
              </a:extLst>
            </p:cNvPr>
            <p:cNvSpPr txBox="1"/>
            <p:nvPr/>
          </p:nvSpPr>
          <p:spPr>
            <a:xfrm>
              <a:off x="628524" y="89666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0576FAE-F607-4ED0-B617-2D2686CCB289}"/>
              </a:ext>
            </a:extLst>
          </p:cNvPr>
          <p:cNvGrpSpPr/>
          <p:nvPr/>
        </p:nvGrpSpPr>
        <p:grpSpPr>
          <a:xfrm>
            <a:off x="417639" y="2270733"/>
            <a:ext cx="914033" cy="607383"/>
            <a:chOff x="831768" y="1899981"/>
            <a:chExt cx="914033" cy="6073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1DD9FD-C33E-4D09-A7EF-D74E2247206D}"/>
                </a:ext>
              </a:extLst>
            </p:cNvPr>
            <p:cNvSpPr txBox="1"/>
            <p:nvPr/>
          </p:nvSpPr>
          <p:spPr>
            <a:xfrm>
              <a:off x="831768" y="1899981"/>
              <a:ext cx="914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variables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23D59F-AFD2-4C4B-B1D5-D707B36C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716" y="2165941"/>
              <a:ext cx="855963" cy="34142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FA9DED-E128-489E-A09A-925D295D4D0E}"/>
              </a:ext>
            </a:extLst>
          </p:cNvPr>
          <p:cNvGrpSpPr/>
          <p:nvPr/>
        </p:nvGrpSpPr>
        <p:grpSpPr>
          <a:xfrm>
            <a:off x="1518505" y="1583591"/>
            <a:ext cx="1009788" cy="1611911"/>
            <a:chOff x="2636106" y="3147363"/>
            <a:chExt cx="1009788" cy="16119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07829E-2F15-4322-A891-E8F1AF754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6106" y="3390147"/>
              <a:ext cx="1009788" cy="1369127"/>
            </a:xfrm>
            <a:prstGeom prst="rect">
              <a:avLst/>
            </a:prstGeom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311279-1E5D-4870-B5D9-AB928CDBC62F}"/>
                </a:ext>
              </a:extLst>
            </p:cNvPr>
            <p:cNvSpPr txBox="1"/>
            <p:nvPr/>
          </p:nvSpPr>
          <p:spPr>
            <a:xfrm>
              <a:off x="2697195" y="3147363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rule flow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EC74F8-04B2-46A7-B9DA-6D5070C8B7B0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873487" y="1862880"/>
            <a:ext cx="1169" cy="407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A1D6BB-B964-43F5-BC78-299FA13BFB40}"/>
              </a:ext>
            </a:extLst>
          </p:cNvPr>
          <p:cNvCxnSpPr>
            <a:stCxn id="11" idx="2"/>
            <a:endCxn id="42" idx="0"/>
          </p:cNvCxnSpPr>
          <p:nvPr/>
        </p:nvCxnSpPr>
        <p:spPr>
          <a:xfrm flipH="1">
            <a:off x="871189" y="2878116"/>
            <a:ext cx="380" cy="407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42">
            <a:extLst>
              <a:ext uri="{FF2B5EF4-FFF2-40B4-BE49-F238E27FC236}">
                <a16:creationId xmlns:a16="http://schemas.microsoft.com/office/drawing/2014/main" id="{7ACE1DC5-C0A9-4E14-8057-EFF380226557}"/>
              </a:ext>
            </a:extLst>
          </p:cNvPr>
          <p:cNvCxnSpPr>
            <a:cxnSpLocks/>
            <a:stCxn id="41" idx="3"/>
            <a:endCxn id="13" idx="2"/>
          </p:cNvCxnSpPr>
          <p:nvPr/>
        </p:nvCxnSpPr>
        <p:spPr>
          <a:xfrm flipV="1">
            <a:off x="1627135" y="3195502"/>
            <a:ext cx="396264" cy="57660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4FA51F5-6CD2-4D1B-8202-BB5FF0A0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352" y="2038023"/>
            <a:ext cx="1009788" cy="1369127"/>
          </a:xfrm>
          <a:prstGeom prst="rect">
            <a:avLst/>
          </a:prstGeom>
          <a:ln>
            <a:noFill/>
          </a:ln>
        </p:spPr>
      </p:pic>
      <p:sp>
        <p:nvSpPr>
          <p:cNvPr id="19" name="Rounded Rectangle 48">
            <a:extLst>
              <a:ext uri="{FF2B5EF4-FFF2-40B4-BE49-F238E27FC236}">
                <a16:creationId xmlns:a16="http://schemas.microsoft.com/office/drawing/2014/main" id="{186132D2-AE43-4434-BCE6-17D9F241E814}"/>
              </a:ext>
            </a:extLst>
          </p:cNvPr>
          <p:cNvSpPr/>
          <p:nvPr/>
        </p:nvSpPr>
        <p:spPr>
          <a:xfrm>
            <a:off x="3123107" y="1818560"/>
            <a:ext cx="1250693" cy="1711964"/>
          </a:xfrm>
          <a:prstGeom prst="roundRect">
            <a:avLst>
              <a:gd name="adj" fmla="val 9847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ounded Rectangle 49">
            <a:extLst>
              <a:ext uri="{FF2B5EF4-FFF2-40B4-BE49-F238E27FC236}">
                <a16:creationId xmlns:a16="http://schemas.microsoft.com/office/drawing/2014/main" id="{4D80FBFF-63EB-4B6E-9532-498239025ECE}"/>
              </a:ext>
            </a:extLst>
          </p:cNvPr>
          <p:cNvSpPr/>
          <p:nvPr/>
        </p:nvSpPr>
        <p:spPr>
          <a:xfrm>
            <a:off x="209002" y="1077855"/>
            <a:ext cx="2398315" cy="3191669"/>
          </a:xfrm>
          <a:prstGeom prst="roundRect">
            <a:avLst>
              <a:gd name="adj" fmla="val 4095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11EF00-C705-4CB1-B8FD-B5DE0ABFD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425" y="1686005"/>
            <a:ext cx="608055" cy="273625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D059C1-6DA9-4F26-A1C0-2B58508CE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005" y="3474070"/>
            <a:ext cx="504894" cy="150266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C2CCA6-5F8B-4621-A62D-2D9DCE6687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90" y="1008520"/>
            <a:ext cx="714375" cy="7143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7E78F9-F3FF-4510-A0CD-A0A063A872E3}"/>
              </a:ext>
            </a:extLst>
          </p:cNvPr>
          <p:cNvSpPr/>
          <p:nvPr/>
        </p:nvSpPr>
        <p:spPr>
          <a:xfrm>
            <a:off x="652897" y="4254097"/>
            <a:ext cx="1369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decision artifacts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DDBED-9625-42DB-B032-B34679AB8E6C}"/>
              </a:ext>
            </a:extLst>
          </p:cNvPr>
          <p:cNvSpPr/>
          <p:nvPr/>
        </p:nvSpPr>
        <p:spPr>
          <a:xfrm>
            <a:off x="3014917" y="3636626"/>
            <a:ext cx="14670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decision operation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9B2BDA-418B-46FD-9520-B47BCE889E3A}"/>
              </a:ext>
            </a:extLst>
          </p:cNvPr>
          <p:cNvSpPr/>
          <p:nvPr/>
        </p:nvSpPr>
        <p:spPr>
          <a:xfrm>
            <a:off x="4157567" y="753025"/>
            <a:ext cx="15719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decision service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B8841B-0C94-4DB8-926F-33108E57447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/>
          <a:stretch/>
        </p:blipFill>
        <p:spPr>
          <a:xfrm>
            <a:off x="4610825" y="4021920"/>
            <a:ext cx="714375" cy="55056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AD0ED36-138B-4B6A-91DA-83DD0044B9CE}"/>
              </a:ext>
            </a:extLst>
          </p:cNvPr>
          <p:cNvSpPr/>
          <p:nvPr/>
        </p:nvSpPr>
        <p:spPr>
          <a:xfrm>
            <a:off x="4052480" y="4539930"/>
            <a:ext cx="18829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  <a:cs typeface="Arial"/>
              </a:rPr>
              <a:t>decision repository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25CC70A-889D-4E79-9040-D43D8DC07DB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2607317" y="2673690"/>
            <a:ext cx="515790" cy="852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45">
            <a:extLst>
              <a:ext uri="{FF2B5EF4-FFF2-40B4-BE49-F238E27FC236}">
                <a16:creationId xmlns:a16="http://schemas.microsoft.com/office/drawing/2014/main" id="{F8B069E0-D22A-4159-AF86-327668DCFE99}"/>
              </a:ext>
            </a:extLst>
          </p:cNvPr>
          <p:cNvCxnSpPr>
            <a:cxnSpLocks/>
            <a:stCxn id="19" idx="3"/>
            <a:endCxn id="23" idx="2"/>
          </p:cNvCxnSpPr>
          <p:nvPr/>
        </p:nvCxnSpPr>
        <p:spPr>
          <a:xfrm flipV="1">
            <a:off x="4373800" y="1722895"/>
            <a:ext cx="591278" cy="951647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45">
            <a:extLst>
              <a:ext uri="{FF2B5EF4-FFF2-40B4-BE49-F238E27FC236}">
                <a16:creationId xmlns:a16="http://schemas.microsoft.com/office/drawing/2014/main" id="{CBDC9F0A-F503-4721-A023-C997FA151C79}"/>
              </a:ext>
            </a:extLst>
          </p:cNvPr>
          <p:cNvCxnSpPr>
            <a:cxnSpLocks/>
            <a:stCxn id="19" idx="3"/>
            <a:endCxn id="31" idx="0"/>
          </p:cNvCxnSpPr>
          <p:nvPr/>
        </p:nvCxnSpPr>
        <p:spPr>
          <a:xfrm>
            <a:off x="4373800" y="2674542"/>
            <a:ext cx="594213" cy="1347378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B582D0F-16B9-4D4E-B2C3-8B93E082648E}"/>
              </a:ext>
            </a:extLst>
          </p:cNvPr>
          <p:cNvGrpSpPr/>
          <p:nvPr/>
        </p:nvGrpSpPr>
        <p:grpSpPr>
          <a:xfrm>
            <a:off x="275907" y="3285969"/>
            <a:ext cx="2153204" cy="856955"/>
            <a:chOff x="624256" y="3461043"/>
            <a:chExt cx="2153204" cy="85695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C37EEB4-D527-42BC-B987-A22E90CE02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025"/>
            <a:stretch/>
          </p:blipFill>
          <p:spPr>
            <a:xfrm>
              <a:off x="624256" y="3713413"/>
              <a:ext cx="1351228" cy="467529"/>
            </a:xfrm>
            <a:prstGeom prst="rect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BB0394D-B9A9-483C-BF50-68DA4A05CE7E}"/>
                </a:ext>
              </a:extLst>
            </p:cNvPr>
            <p:cNvSpPr txBox="1"/>
            <p:nvPr/>
          </p:nvSpPr>
          <p:spPr>
            <a:xfrm>
              <a:off x="926028" y="3461043"/>
              <a:ext cx="587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rules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D850B65-957B-4D65-AB0E-6EA50C2F1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2101" y="4105181"/>
              <a:ext cx="1915359" cy="21281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CDA79732-A025-46FB-A5C1-0A68A7E5BC9C}"/>
              </a:ext>
            </a:extLst>
          </p:cNvPr>
          <p:cNvSpPr/>
          <p:nvPr/>
        </p:nvSpPr>
        <p:spPr>
          <a:xfrm>
            <a:off x="6385109" y="330893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1CC45A1-9843-49C5-B310-4DFF926339A6}"/>
              </a:ext>
            </a:extLst>
          </p:cNvPr>
          <p:cNvSpPr txBox="1"/>
          <p:nvPr/>
        </p:nvSpPr>
        <p:spPr>
          <a:xfrm>
            <a:off x="6557904" y="268104"/>
            <a:ext cx="17556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decision logic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8085B8-303F-4FBD-883A-D0E357AE0E3D}"/>
              </a:ext>
            </a:extLst>
          </p:cNvPr>
          <p:cNvSpPr/>
          <p:nvPr/>
        </p:nvSpPr>
        <p:spPr>
          <a:xfrm>
            <a:off x="6395012" y="721623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FE7A984-E2E7-40E5-9DAF-30B2C5DF30AF}"/>
              </a:ext>
            </a:extLst>
          </p:cNvPr>
          <p:cNvSpPr txBox="1"/>
          <p:nvPr/>
        </p:nvSpPr>
        <p:spPr>
          <a:xfrm>
            <a:off x="6567807" y="658834"/>
            <a:ext cx="245427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Assemble decision operation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7A26F78-C700-481B-9ACA-816E53F29E2B}"/>
              </a:ext>
            </a:extLst>
          </p:cNvPr>
          <p:cNvSpPr/>
          <p:nvPr/>
        </p:nvSpPr>
        <p:spPr>
          <a:xfrm>
            <a:off x="6407161" y="1150412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E4EEF5-0056-42FB-8306-C5ECFA2C2EA2}"/>
              </a:ext>
            </a:extLst>
          </p:cNvPr>
          <p:cNvSpPr txBox="1"/>
          <p:nvPr/>
        </p:nvSpPr>
        <p:spPr>
          <a:xfrm>
            <a:off x="6569515" y="1071000"/>
            <a:ext cx="21107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 decision service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5A4F7C8-62F9-4F1F-91EB-7F5D71D0A13B}"/>
              </a:ext>
            </a:extLst>
          </p:cNvPr>
          <p:cNvSpPr/>
          <p:nvPr/>
        </p:nvSpPr>
        <p:spPr>
          <a:xfrm>
            <a:off x="6407161" y="1564601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0C2CB6-898B-4461-9B56-20F516DEF4CF}"/>
              </a:ext>
            </a:extLst>
          </p:cNvPr>
          <p:cNvSpPr txBox="1"/>
          <p:nvPr/>
        </p:nvSpPr>
        <p:spPr>
          <a:xfrm>
            <a:off x="6569516" y="1485189"/>
            <a:ext cx="21876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Maintain decision service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34AC762-AF94-4D49-9187-2D81B8CC4A99}"/>
              </a:ext>
            </a:extLst>
          </p:cNvPr>
          <p:cNvSpPr/>
          <p:nvPr/>
        </p:nvSpPr>
        <p:spPr>
          <a:xfrm>
            <a:off x="2254607" y="1162521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FE82230-966B-4F2F-990E-3F4954349009}"/>
              </a:ext>
            </a:extLst>
          </p:cNvPr>
          <p:cNvSpPr/>
          <p:nvPr/>
        </p:nvSpPr>
        <p:spPr>
          <a:xfrm>
            <a:off x="4238849" y="1707111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B5B2A2C-5CC7-4E33-BB2B-35DBDEEC9A16}"/>
              </a:ext>
            </a:extLst>
          </p:cNvPr>
          <p:cNvSpPr/>
          <p:nvPr/>
        </p:nvSpPr>
        <p:spPr>
          <a:xfrm>
            <a:off x="4410973" y="1049700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ED890B1-C41C-44D2-9F2E-48299FD88168}"/>
              </a:ext>
            </a:extLst>
          </p:cNvPr>
          <p:cNvSpPr/>
          <p:nvPr/>
        </p:nvSpPr>
        <p:spPr>
          <a:xfrm>
            <a:off x="4410973" y="4047857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4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C58D184-DE80-484A-A006-59E880373A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02" y="959641"/>
            <a:ext cx="455619" cy="455619"/>
          </a:xfrm>
          <a:prstGeom prst="rect">
            <a:avLst/>
          </a:prstGeom>
          <a:ln>
            <a:noFill/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7DE8634-092E-49E6-9C92-0CD88F9655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200" y="4054129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00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flow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Business decision are decomposed in  high-level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task is realized by applying a number of business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Tasks are orchestrated with a rule flow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cs typeface="Arial" charset="0"/>
              </a:rPr>
              <a:t>Digital Business Automation - © 2022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29" y="1918733"/>
            <a:ext cx="1807460" cy="2450655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587" b="41465"/>
          <a:stretch/>
        </p:blipFill>
        <p:spPr>
          <a:xfrm>
            <a:off x="5558515" y="2874002"/>
            <a:ext cx="2476500" cy="1762898"/>
          </a:xfrm>
          <a:prstGeom prst="rect">
            <a:avLst/>
          </a:prstGeom>
        </p:spPr>
      </p:pic>
      <p:sp>
        <p:nvSpPr>
          <p:cNvPr id="12" name="Flowchart: Manual Operation 9"/>
          <p:cNvSpPr/>
          <p:nvPr/>
        </p:nvSpPr>
        <p:spPr>
          <a:xfrm rot="5400000" flipH="1">
            <a:off x="4726094" y="3092934"/>
            <a:ext cx="907990" cy="13232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65"/>
              <a:gd name="connsiteX1" fmla="*/ 10000 w 10000"/>
              <a:gd name="connsiteY1" fmla="*/ 0 h 10065"/>
              <a:gd name="connsiteX2" fmla="*/ 8000 w 10000"/>
              <a:gd name="connsiteY2" fmla="*/ 10000 h 10065"/>
              <a:gd name="connsiteX3" fmla="*/ 2833 w 10000"/>
              <a:gd name="connsiteY3" fmla="*/ 10065 h 10065"/>
              <a:gd name="connsiteX4" fmla="*/ 0 w 10000"/>
              <a:gd name="connsiteY4" fmla="*/ 0 h 10065"/>
              <a:gd name="connsiteX0" fmla="*/ 0 w 10000"/>
              <a:gd name="connsiteY0" fmla="*/ 0 h 10065"/>
              <a:gd name="connsiteX1" fmla="*/ 10000 w 10000"/>
              <a:gd name="connsiteY1" fmla="*/ 0 h 10065"/>
              <a:gd name="connsiteX2" fmla="*/ 7167 w 10000"/>
              <a:gd name="connsiteY2" fmla="*/ 9935 h 10065"/>
              <a:gd name="connsiteX3" fmla="*/ 2833 w 10000"/>
              <a:gd name="connsiteY3" fmla="*/ 10065 h 10065"/>
              <a:gd name="connsiteX4" fmla="*/ 0 w 10000"/>
              <a:gd name="connsiteY4" fmla="*/ 0 h 10065"/>
              <a:gd name="connsiteX0" fmla="*/ 0 w 14792"/>
              <a:gd name="connsiteY0" fmla="*/ 0 h 11364"/>
              <a:gd name="connsiteX1" fmla="*/ 14792 w 14792"/>
              <a:gd name="connsiteY1" fmla="*/ 1299 h 11364"/>
              <a:gd name="connsiteX2" fmla="*/ 11959 w 14792"/>
              <a:gd name="connsiteY2" fmla="*/ 11234 h 11364"/>
              <a:gd name="connsiteX3" fmla="*/ 7625 w 14792"/>
              <a:gd name="connsiteY3" fmla="*/ 11364 h 11364"/>
              <a:gd name="connsiteX4" fmla="*/ 0 w 14792"/>
              <a:gd name="connsiteY4" fmla="*/ 0 h 11364"/>
              <a:gd name="connsiteX0" fmla="*/ 0 w 11959"/>
              <a:gd name="connsiteY0" fmla="*/ 0 h 11364"/>
              <a:gd name="connsiteX1" fmla="*/ 11875 w 11959"/>
              <a:gd name="connsiteY1" fmla="*/ 0 h 11364"/>
              <a:gd name="connsiteX2" fmla="*/ 11959 w 11959"/>
              <a:gd name="connsiteY2" fmla="*/ 11234 h 11364"/>
              <a:gd name="connsiteX3" fmla="*/ 7625 w 11959"/>
              <a:gd name="connsiteY3" fmla="*/ 11364 h 11364"/>
              <a:gd name="connsiteX4" fmla="*/ 0 w 11959"/>
              <a:gd name="connsiteY4" fmla="*/ 0 h 11364"/>
              <a:gd name="connsiteX0" fmla="*/ 0 w 11876"/>
              <a:gd name="connsiteY0" fmla="*/ 0 h 11429"/>
              <a:gd name="connsiteX1" fmla="*/ 11875 w 11876"/>
              <a:gd name="connsiteY1" fmla="*/ 0 h 11429"/>
              <a:gd name="connsiteX2" fmla="*/ 11438 w 11876"/>
              <a:gd name="connsiteY2" fmla="*/ 11429 h 11429"/>
              <a:gd name="connsiteX3" fmla="*/ 7625 w 11876"/>
              <a:gd name="connsiteY3" fmla="*/ 11364 h 11429"/>
              <a:gd name="connsiteX4" fmla="*/ 0 w 11876"/>
              <a:gd name="connsiteY4" fmla="*/ 0 h 11429"/>
              <a:gd name="connsiteX0" fmla="*/ 0 w 11876"/>
              <a:gd name="connsiteY0" fmla="*/ 0 h 11429"/>
              <a:gd name="connsiteX1" fmla="*/ 11875 w 11876"/>
              <a:gd name="connsiteY1" fmla="*/ 0 h 11429"/>
              <a:gd name="connsiteX2" fmla="*/ 11438 w 11876"/>
              <a:gd name="connsiteY2" fmla="*/ 11429 h 11429"/>
              <a:gd name="connsiteX3" fmla="*/ 8042 w 11876"/>
              <a:gd name="connsiteY3" fmla="*/ 11299 h 11429"/>
              <a:gd name="connsiteX4" fmla="*/ 0 w 11876"/>
              <a:gd name="connsiteY4" fmla="*/ 0 h 11429"/>
              <a:gd name="connsiteX0" fmla="*/ 0 w 11876"/>
              <a:gd name="connsiteY0" fmla="*/ 65 h 11494"/>
              <a:gd name="connsiteX1" fmla="*/ 11875 w 11876"/>
              <a:gd name="connsiteY1" fmla="*/ 0 h 11494"/>
              <a:gd name="connsiteX2" fmla="*/ 11438 w 11876"/>
              <a:gd name="connsiteY2" fmla="*/ 11494 h 11494"/>
              <a:gd name="connsiteX3" fmla="*/ 8042 w 11876"/>
              <a:gd name="connsiteY3" fmla="*/ 11364 h 11494"/>
              <a:gd name="connsiteX4" fmla="*/ 0 w 11876"/>
              <a:gd name="connsiteY4" fmla="*/ 65 h 11494"/>
              <a:gd name="connsiteX0" fmla="*/ 0 w 11876"/>
              <a:gd name="connsiteY0" fmla="*/ 65 h 11494"/>
              <a:gd name="connsiteX1" fmla="*/ 11875 w 11876"/>
              <a:gd name="connsiteY1" fmla="*/ 0 h 11494"/>
              <a:gd name="connsiteX2" fmla="*/ 11438 w 11876"/>
              <a:gd name="connsiteY2" fmla="*/ 11494 h 11494"/>
              <a:gd name="connsiteX3" fmla="*/ 8459 w 11876"/>
              <a:gd name="connsiteY3" fmla="*/ 11364 h 11494"/>
              <a:gd name="connsiteX4" fmla="*/ 0 w 11876"/>
              <a:gd name="connsiteY4" fmla="*/ 65 h 1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76" h="11494">
                <a:moveTo>
                  <a:pt x="0" y="65"/>
                </a:moveTo>
                <a:lnTo>
                  <a:pt x="11875" y="0"/>
                </a:lnTo>
                <a:cubicBezTo>
                  <a:pt x="11903" y="3745"/>
                  <a:pt x="11410" y="7749"/>
                  <a:pt x="11438" y="11494"/>
                </a:cubicBezTo>
                <a:lnTo>
                  <a:pt x="8459" y="11364"/>
                </a:lnTo>
                <a:lnTo>
                  <a:pt x="0" y="65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41691" y="3302370"/>
            <a:ext cx="2218038" cy="906162"/>
          </a:xfrm>
          <a:prstGeom prst="rect">
            <a:avLst/>
          </a:prstGeom>
          <a:solidFill>
            <a:schemeClr val="accent2">
              <a:lumMod val="40000"/>
              <a:lumOff val="60000"/>
              <a:alpha val="48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18" y="2137879"/>
            <a:ext cx="999022" cy="604504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21775"/>
          <a:stretch/>
        </p:blipFill>
        <p:spPr>
          <a:xfrm>
            <a:off x="818869" y="3407590"/>
            <a:ext cx="932418" cy="642335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06545" y="1840513"/>
            <a:ext cx="756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Sub-flow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6545" y="3107508"/>
            <a:ext cx="15680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Conditional branching</a:t>
            </a:r>
          </a:p>
        </p:txBody>
      </p:sp>
    </p:spTree>
    <p:extLst>
      <p:ext uri="{BB962C8B-B14F-4D97-AF65-F5344CB8AC3E}">
        <p14:creationId xmlns:p14="http://schemas.microsoft.com/office/powerpoint/2010/main" val="413606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validation for decisions (</a:t>
            </a:r>
            <a:r>
              <a:rPr lang="en-US" dirty="0" err="1"/>
              <a:t>a.k.a</a:t>
            </a:r>
            <a:r>
              <a:rPr lang="en-US" dirty="0"/>
              <a:t> testing)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647546"/>
            <a:ext cx="8686800" cy="3825894"/>
          </a:xfrm>
        </p:spPr>
        <p:txBody>
          <a:bodyPr/>
          <a:lstStyle/>
          <a:p>
            <a:r>
              <a:rPr lang="en-US" dirty="0"/>
              <a:t>Business users define test suites through Excel spreadsheets by providing: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Input data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Expected output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6" y="1394040"/>
            <a:ext cx="4481904" cy="6038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76" y="2541918"/>
            <a:ext cx="4291404" cy="493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486" y="2401764"/>
            <a:ext cx="3728273" cy="2423160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5367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67E12-0A82-4ED4-83D6-13211AFF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A4DAD3-20EC-4749-8802-16BA1CF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</a:t>
            </a:r>
            <a:r>
              <a:rPr lang="en-US"/>
              <a:t>decision validation</a:t>
            </a: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6590329-D5B1-4522-915F-1FE2F830B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F82ED9-86BD-4F20-8EEF-6CD5C8BD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27" y="1254708"/>
            <a:ext cx="6225587" cy="31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44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choices for decision authoring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16771" y="2722209"/>
            <a:ext cx="1828800" cy="77724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</a:t>
            </a: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cs typeface="Arial"/>
              </a:rPr>
              <a:t>Decision Center</a:t>
            </a:r>
          </a:p>
          <a:p>
            <a:pPr lvl="0" algn="ctr">
              <a:defRPr/>
            </a:pPr>
            <a:endParaRPr lang="en-US" sz="1000" dirty="0">
              <a:solidFill>
                <a:srgbClr val="003BC9">
                  <a:lumMod val="60000"/>
                  <a:lumOff val="40000"/>
                </a:srgbClr>
              </a:solidFill>
              <a:cs typeface="Arial"/>
            </a:endParaRPr>
          </a:p>
          <a:p>
            <a:pPr lvl="0" algn="ctr">
              <a:defRPr/>
            </a:pPr>
            <a:r>
              <a:rPr lang="en-US" sz="1000" dirty="0">
                <a:cs typeface="Arial"/>
              </a:rPr>
              <a:t>Standard decision service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6770" y="1695414"/>
            <a:ext cx="1828800" cy="77724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Rule Designer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latin typeface="IBM Plex Sans"/>
                <a:cs typeface="Arial"/>
              </a:rPr>
              <a:t>Standard decision service projects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IBM Plex Sans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6771" y="933862"/>
            <a:ext cx="1828800" cy="532916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Java model (XOM)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21872" y="2722208"/>
            <a:ext cx="1828800" cy="777240"/>
          </a:xfrm>
          <a:prstGeom prst="rect">
            <a:avLst/>
          </a:prstGeom>
          <a:solidFill>
            <a:schemeClr val="bg2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0" algn="ctr"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cs typeface="Arial"/>
              </a:rPr>
              <a:t>ODM Decision Center</a:t>
            </a:r>
          </a:p>
          <a:p>
            <a:pPr lvl="0" algn="ctr">
              <a:defRPr/>
            </a:pPr>
            <a:endParaRPr lang="en-US" sz="1000" dirty="0">
              <a:solidFill>
                <a:srgbClr val="003BC9">
                  <a:lumMod val="60000"/>
                  <a:lumOff val="40000"/>
                </a:srgbClr>
              </a:solidFill>
              <a:cs typeface="Arial"/>
            </a:endParaRPr>
          </a:p>
          <a:p>
            <a:pPr lvl="0" algn="ctr">
              <a:defRPr/>
            </a:pPr>
            <a:r>
              <a:rPr lang="en-US" sz="1000" dirty="0">
                <a:cs typeface="Arial"/>
              </a:rPr>
              <a:t>Decision model service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cxnSp>
        <p:nvCxnSpPr>
          <p:cNvPr id="13" name="Straight Arrow Connector 12"/>
          <p:cNvCxnSpPr>
            <a:stCxn id="10" idx="2"/>
            <a:endCxn id="9" idx="0"/>
          </p:cNvCxnSpPr>
          <p:nvPr/>
        </p:nvCxnSpPr>
        <p:spPr>
          <a:xfrm flipH="1">
            <a:off x="3331170" y="1466778"/>
            <a:ext cx="1" cy="228636"/>
          </a:xfrm>
          <a:prstGeom prst="straightConnector1">
            <a:avLst/>
          </a:prstGeom>
          <a:ln w="635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8" idx="0"/>
          </p:cNvCxnSpPr>
          <p:nvPr/>
        </p:nvCxnSpPr>
        <p:spPr>
          <a:xfrm>
            <a:off x="3331170" y="2472654"/>
            <a:ext cx="1" cy="249555"/>
          </a:xfrm>
          <a:prstGeom prst="straightConnector1">
            <a:avLst/>
          </a:prstGeom>
          <a:ln w="635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52" y="3828260"/>
            <a:ext cx="998220" cy="99822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8" idx="2"/>
            <a:endCxn id="17" idx="1"/>
          </p:cNvCxnSpPr>
          <p:nvPr/>
        </p:nvCxnSpPr>
        <p:spPr>
          <a:xfrm rot="16200000" flipH="1">
            <a:off x="3313451" y="3517168"/>
            <a:ext cx="827921" cy="792481"/>
          </a:xfrm>
          <a:prstGeom prst="bentConnector2">
            <a:avLst/>
          </a:prstGeom>
          <a:ln w="635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/>
          <p:cNvCxnSpPr>
            <a:stCxn id="11" idx="2"/>
            <a:endCxn id="17" idx="3"/>
          </p:cNvCxnSpPr>
          <p:nvPr/>
        </p:nvCxnSpPr>
        <p:spPr>
          <a:xfrm rot="5400000">
            <a:off x="5165111" y="3456209"/>
            <a:ext cx="827922" cy="914400"/>
          </a:xfrm>
          <a:prstGeom prst="bentConnector2">
            <a:avLst/>
          </a:prstGeom>
          <a:ln w="6350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636D57E-CD87-4D6D-995D-0D51955FA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6819"/>
          <a:stretch/>
        </p:blipFill>
        <p:spPr>
          <a:xfrm>
            <a:off x="6846289" y="2919786"/>
            <a:ext cx="390525" cy="3905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EED20D-670E-400B-A4CE-2B0C102BA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529"/>
          <a:stretch/>
        </p:blipFill>
        <p:spPr>
          <a:xfrm>
            <a:off x="4153148" y="2905657"/>
            <a:ext cx="390523" cy="39052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72F142-8C29-43B7-A302-1DCBA654AE57}"/>
              </a:ext>
            </a:extLst>
          </p:cNvPr>
          <p:cNvCxnSpPr/>
          <p:nvPr/>
        </p:nvCxnSpPr>
        <p:spPr>
          <a:xfrm>
            <a:off x="1295400" y="2520950"/>
            <a:ext cx="6902450" cy="5080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75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4BED3E4D-91D7-4D29-B242-4E0FE65E5B34}"/>
              </a:ext>
            </a:extLst>
          </p:cNvPr>
          <p:cNvSpPr/>
          <p:nvPr/>
        </p:nvSpPr>
        <p:spPr>
          <a:xfrm rot="5554132">
            <a:off x="6436477" y="1145591"/>
            <a:ext cx="836245" cy="1122973"/>
          </a:xfrm>
          <a:prstGeom prst="triangle">
            <a:avLst>
              <a:gd name="adj" fmla="val 51473"/>
            </a:avLst>
          </a:prstGeom>
          <a:solidFill>
            <a:srgbClr val="FF66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70913F-9443-478A-B107-3C6EEE4F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decisions management?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B8D23-B07B-4E5D-8FC7-3EBEA485D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DFD90A-E9FD-42AC-9745-432123639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Decisions can be owned by business stakeholder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Decisions are consistent across the organization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It’s easier and faster to improve and keep decisions up to date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Complex business decisions execution are fully automated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/>
              <a:t>ODM capabilities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Develop, manage, and govern business decision services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Perform inferences, validations, calculations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Perform decision testing and simulation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</a:rPr>
              <a:t>Create natural language rules and decision tables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4632F1-32CA-42AA-BC8A-11CCB63B7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005" y="394233"/>
            <a:ext cx="2772164" cy="2612670"/>
          </a:xfrm>
          <a:prstGeom prst="rect">
            <a:avLst/>
          </a:prstGeom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B227120-1B13-4B0C-BBA9-552880AC8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2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decision services with the Decision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No-code approach to building decisions services, based on DMN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Small set of concepts: data node, decision node, rule, decision table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Fit for purpose:</a:t>
            </a:r>
          </a:p>
          <a:p>
            <a:pPr marL="458788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Top-down modeling approach</a:t>
            </a:r>
          </a:p>
          <a:p>
            <a:pPr marL="458788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Simpler object models</a:t>
            </a:r>
          </a:p>
          <a:p>
            <a:pPr marL="458788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Simpler decisions</a:t>
            </a:r>
          </a:p>
          <a:p>
            <a:pPr marL="458788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See more information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pPr lvl="1" indent="0">
              <a:spcBef>
                <a:spcPts val="0"/>
              </a:spcBef>
              <a:buNone/>
            </a:pPr>
            <a:endParaRPr lang="en-US" sz="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4E7A1-2F9F-4BBB-8CDB-CCC3B9A6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29" y="1670050"/>
            <a:ext cx="5452071" cy="29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67E12-0A82-4ED4-83D6-13211AFFC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A4DAD3-20EC-4749-8802-16BA1CF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demo: build and deploy a decision model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9BCB4-8011-4BF4-BE74-0ED68B97B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637" y="1416050"/>
            <a:ext cx="4838953" cy="260985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6590329-D5B1-4522-915F-1FE2F830BC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2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Decision service development methodology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37318" y="2778918"/>
            <a:ext cx="8877142" cy="1931639"/>
          </a:xfrm>
        </p:spPr>
        <p:txBody>
          <a:bodyPr>
            <a:normAutofit lnSpcReduction="10000"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Use ODM components as early as possible in your SDLC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Close collaboration between business analysts and rule developers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Build foundation: rule business object, rule flow, decision service operations, rule patterns using Rule Designer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Incremental ruleset implementation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Transfer to business users once the foundations are in place (Decision Center)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Build strong automated test suites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Continuously deploy RuleApp to target server and execute regression tests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ea typeface="ＭＳ Ｐゴシック" charset="0"/>
                <a:cs typeface="+mn-cs"/>
              </a:rPr>
              <a:t>Enhancement can be done in 1 day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49213" y="1310330"/>
            <a:ext cx="565150" cy="3635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Discovery</a:t>
            </a: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636588" y="1310330"/>
            <a:ext cx="476250" cy="3635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</a:t>
            </a:r>
          </a:p>
        </p:txBody>
      </p:sp>
      <p:cxnSp>
        <p:nvCxnSpPr>
          <p:cNvPr id="12" name="Elbow Connector 11"/>
          <p:cNvCxnSpPr>
            <a:cxnSpLocks noChangeShapeType="1"/>
            <a:stCxn id="10" idx="0"/>
            <a:endCxn id="9" idx="0"/>
          </p:cNvCxnSpPr>
          <p:nvPr/>
        </p:nvCxnSpPr>
        <p:spPr bwMode="auto">
          <a:xfrm rot="16200000" flipV="1">
            <a:off x="603251" y="1038867"/>
            <a:ext cx="12700" cy="542925"/>
          </a:xfrm>
          <a:prstGeom prst="bentConnector3">
            <a:avLst>
              <a:gd name="adj1" fmla="val 1237504"/>
            </a:avLst>
          </a:prstGeom>
          <a:noFill/>
          <a:ln w="15875">
            <a:solidFill>
              <a:srgbClr val="34B1EC"/>
            </a:solidFill>
            <a:bevel/>
            <a:headEnd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1584325" y="1596873"/>
            <a:ext cx="92075" cy="461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>
            <a:spAutoFit/>
          </a:bodyPr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Rounded Rectangle 17"/>
          <p:cNvSpPr>
            <a:spLocks noChangeArrowheads="1"/>
          </p:cNvSpPr>
          <p:nvPr/>
        </p:nvSpPr>
        <p:spPr bwMode="auto">
          <a:xfrm>
            <a:off x="1112838" y="1303980"/>
            <a:ext cx="563562" cy="36988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Discovery,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Analysis</a:t>
            </a:r>
            <a:endParaRPr lang="en-US" sz="7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19" name="Rounded Rectangle 18"/>
          <p:cNvSpPr>
            <a:spLocks noChangeArrowheads="1"/>
          </p:cNvSpPr>
          <p:nvPr/>
        </p:nvSpPr>
        <p:spPr bwMode="auto">
          <a:xfrm>
            <a:off x="2441575" y="1303980"/>
            <a:ext cx="661988" cy="36988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Rule coding,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test</a:t>
            </a:r>
          </a:p>
        </p:txBody>
      </p:sp>
      <p:cxnSp>
        <p:nvCxnSpPr>
          <p:cNvPr id="20" name="Elbow Connector 19"/>
          <p:cNvCxnSpPr>
            <a:cxnSpLocks noChangeShapeType="1"/>
            <a:stCxn id="19" idx="0"/>
            <a:endCxn id="18" idx="0"/>
          </p:cNvCxnSpPr>
          <p:nvPr/>
        </p:nvCxnSpPr>
        <p:spPr bwMode="auto">
          <a:xfrm rot="16200000" flipV="1">
            <a:off x="2083594" y="615005"/>
            <a:ext cx="12700" cy="1377950"/>
          </a:xfrm>
          <a:prstGeom prst="bentConnector3">
            <a:avLst>
              <a:gd name="adj1" fmla="val 1237504"/>
            </a:avLst>
          </a:prstGeom>
          <a:noFill/>
          <a:ln w="15875">
            <a:solidFill>
              <a:srgbClr val="34B1EC"/>
            </a:solidFill>
            <a:bevel/>
            <a:headEnd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" name="Rounded Rectangle 20"/>
          <p:cNvSpPr>
            <a:spLocks noChangeArrowheads="1"/>
          </p:cNvSpPr>
          <p:nvPr/>
        </p:nvSpPr>
        <p:spPr bwMode="auto">
          <a:xfrm>
            <a:off x="1676400" y="1303980"/>
            <a:ext cx="765175" cy="36988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Decision design</a:t>
            </a:r>
          </a:p>
        </p:txBody>
      </p:sp>
      <p:sp>
        <p:nvSpPr>
          <p:cNvPr id="27" name="Rounded Rectangle 26"/>
          <p:cNvSpPr>
            <a:spLocks noChangeArrowheads="1"/>
          </p:cNvSpPr>
          <p:nvPr/>
        </p:nvSpPr>
        <p:spPr bwMode="auto">
          <a:xfrm>
            <a:off x="3138489" y="1303980"/>
            <a:ext cx="559594" cy="36988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Discovery,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Analysis</a:t>
            </a:r>
            <a:endParaRPr lang="en-US" sz="7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28" name="Rounded Rectangle 27"/>
          <p:cNvSpPr>
            <a:spLocks noChangeArrowheads="1"/>
          </p:cNvSpPr>
          <p:nvPr/>
        </p:nvSpPr>
        <p:spPr bwMode="auto">
          <a:xfrm>
            <a:off x="5062538" y="1297630"/>
            <a:ext cx="652462" cy="3762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</a:p>
        </p:txBody>
      </p:sp>
      <p:cxnSp>
        <p:nvCxnSpPr>
          <p:cNvPr id="29" name="Elbow Connector 28"/>
          <p:cNvCxnSpPr>
            <a:cxnSpLocks noChangeShapeType="1"/>
            <a:stCxn id="28" idx="0"/>
            <a:endCxn id="27" idx="0"/>
          </p:cNvCxnSpPr>
          <p:nvPr/>
        </p:nvCxnSpPr>
        <p:spPr bwMode="auto">
          <a:xfrm rot="16200000" flipH="1" flipV="1">
            <a:off x="4400353" y="315563"/>
            <a:ext cx="6350" cy="1970483"/>
          </a:xfrm>
          <a:prstGeom prst="bentConnector3">
            <a:avLst>
              <a:gd name="adj1" fmla="val -2587512"/>
            </a:avLst>
          </a:prstGeom>
          <a:noFill/>
          <a:ln w="15875">
            <a:solidFill>
              <a:srgbClr val="34B1EC"/>
            </a:solidFill>
            <a:bevel/>
            <a:headEnd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733008" y="1297630"/>
            <a:ext cx="1283492" cy="3762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Rules Coding,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Unit test, Functional test</a:t>
            </a:r>
          </a:p>
        </p:txBody>
      </p:sp>
      <p:cxnSp>
        <p:nvCxnSpPr>
          <p:cNvPr id="38" name="Elbow Connector 37"/>
          <p:cNvCxnSpPr>
            <a:cxnSpLocks noChangeShapeType="1"/>
            <a:stCxn id="28" idx="0"/>
            <a:endCxn id="30" idx="0"/>
          </p:cNvCxnSpPr>
          <p:nvPr/>
        </p:nvCxnSpPr>
        <p:spPr bwMode="auto">
          <a:xfrm rot="16200000" flipV="1">
            <a:off x="4881762" y="790622"/>
            <a:ext cx="12700" cy="1014015"/>
          </a:xfrm>
          <a:prstGeom prst="bentConnector3">
            <a:avLst>
              <a:gd name="adj1" fmla="val 1349984"/>
            </a:avLst>
          </a:prstGeom>
          <a:noFill/>
          <a:ln w="15875">
            <a:solidFill>
              <a:srgbClr val="34B1EC"/>
            </a:solidFill>
            <a:bevel/>
            <a:headEnd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5" name="Rounded Rectangle 44"/>
          <p:cNvSpPr>
            <a:spLocks noChangeArrowheads="1"/>
          </p:cNvSpPr>
          <p:nvPr/>
        </p:nvSpPr>
        <p:spPr bwMode="auto">
          <a:xfrm>
            <a:off x="5759450" y="1297630"/>
            <a:ext cx="558800" cy="3762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Integration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Tests</a:t>
            </a:r>
            <a:endParaRPr lang="en-US" sz="7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6394451" y="1291280"/>
            <a:ext cx="534987" cy="382588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Change 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Request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8313740" y="1291280"/>
            <a:ext cx="608013" cy="382588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Regression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Tests</a:t>
            </a:r>
          </a:p>
        </p:txBody>
      </p:sp>
      <p:pic>
        <p:nvPicPr>
          <p:cNvPr id="59415" name="Picture 2" descr="C:\Documents and Settings\sdemuth\Local Settings\Temporary Internet Files\Content.IE5\WN5FU239\MCj0434888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" y="2057239"/>
            <a:ext cx="4175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6" name="Picture 20" descr="C:\Documents and Settings\sdemuth\Local Settings\Temporary Internet Files\Content.IE5\EXV0HOV6\MCj0431641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40" y="2078690"/>
            <a:ext cx="350853" cy="27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7" name="Picture 2" descr="C:\Documents and Settings\sdemuth\Local Settings\Temporary Internet Files\Content.IE5\WN5FU239\MCj0434888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4" y="2091669"/>
            <a:ext cx="4175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18" name="Picture 2" descr="C:\Documents and Settings\sdemuth\Local Settings\Temporary Internet Files\Content.IE5\WN5FU239\MCj0434888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981" y="2104476"/>
            <a:ext cx="41751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Arrow Connector 66"/>
          <p:cNvCxnSpPr>
            <a:cxnSpLocks noChangeShapeType="1"/>
          </p:cNvCxnSpPr>
          <p:nvPr/>
        </p:nvCxnSpPr>
        <p:spPr bwMode="auto">
          <a:xfrm>
            <a:off x="84138" y="1737367"/>
            <a:ext cx="979487" cy="0"/>
          </a:xfrm>
          <a:prstGeom prst="straightConnector1">
            <a:avLst/>
          </a:prstGeom>
          <a:noFill/>
          <a:ln w="25400">
            <a:solidFill>
              <a:srgbClr val="34B1EC"/>
            </a:solidFill>
            <a:bevel/>
            <a:headEnd type="arrow" w="med" len="med"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9" name="TextBox 68"/>
          <p:cNvSpPr txBox="1"/>
          <p:nvPr/>
        </p:nvSpPr>
        <p:spPr>
          <a:xfrm>
            <a:off x="334963" y="1722299"/>
            <a:ext cx="655637" cy="2460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week</a:t>
            </a:r>
            <a:endParaRPr lang="en-US" sz="9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cxnSp>
        <p:nvCxnSpPr>
          <p:cNvPr id="92" name="Straight Arrow Connector 91"/>
          <p:cNvCxnSpPr>
            <a:cxnSpLocks noChangeShapeType="1"/>
          </p:cNvCxnSpPr>
          <p:nvPr/>
        </p:nvCxnSpPr>
        <p:spPr bwMode="auto">
          <a:xfrm flipV="1">
            <a:off x="1093788" y="1737367"/>
            <a:ext cx="2009775" cy="4763"/>
          </a:xfrm>
          <a:prstGeom prst="straightConnector1">
            <a:avLst/>
          </a:prstGeom>
          <a:noFill/>
          <a:ln w="25400">
            <a:solidFill>
              <a:srgbClr val="34B1EC"/>
            </a:solidFill>
            <a:bevel/>
            <a:headEnd type="arrow" w="med" len="med"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3" name="TextBox 92"/>
          <p:cNvSpPr txBox="1"/>
          <p:nvPr/>
        </p:nvSpPr>
        <p:spPr>
          <a:xfrm>
            <a:off x="1425581" y="1741728"/>
            <a:ext cx="1609725" cy="18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2 to 3 iterations of 1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week</a:t>
            </a:r>
            <a:endParaRPr lang="en-US" sz="9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pic>
        <p:nvPicPr>
          <p:cNvPr id="59423" name="Picture 20" descr="C:\Documents and Settings\sdemuth\Local Settings\Temporary Internet Files\Content.IE5\EXV0HOV6\MCj0431641000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1" y="2069155"/>
            <a:ext cx="336167" cy="25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24" name="Picture 2" descr="C:\Documents and Settings\sdemuth\Local Settings\Temporary Internet Files\Content.IE5\WN5FU239\MCj04348880000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94" y="2058629"/>
            <a:ext cx="4159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7" name="Straight Arrow Connector 96"/>
          <p:cNvCxnSpPr>
            <a:cxnSpLocks noChangeShapeType="1"/>
          </p:cNvCxnSpPr>
          <p:nvPr/>
        </p:nvCxnSpPr>
        <p:spPr bwMode="auto">
          <a:xfrm flipV="1">
            <a:off x="3160713" y="1737367"/>
            <a:ext cx="3168650" cy="7938"/>
          </a:xfrm>
          <a:prstGeom prst="straightConnector1">
            <a:avLst/>
          </a:prstGeom>
          <a:noFill/>
          <a:ln w="25400">
            <a:solidFill>
              <a:srgbClr val="34B1EC"/>
            </a:solidFill>
            <a:bevel/>
            <a:headEnd type="arrow" w="med" len="med"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9" name="TextBox 98"/>
          <p:cNvSpPr txBox="1"/>
          <p:nvPr/>
        </p:nvSpPr>
        <p:spPr>
          <a:xfrm>
            <a:off x="4054474" y="1735629"/>
            <a:ext cx="1609725" cy="18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n iterations of 1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week</a:t>
            </a:r>
            <a:endParaRPr lang="en-US" sz="9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cxnSp>
        <p:nvCxnSpPr>
          <p:cNvPr id="104" name="Straight Arrow Connector 103"/>
          <p:cNvCxnSpPr>
            <a:cxnSpLocks noChangeShapeType="1"/>
          </p:cNvCxnSpPr>
          <p:nvPr/>
        </p:nvCxnSpPr>
        <p:spPr bwMode="auto">
          <a:xfrm>
            <a:off x="6373813" y="1742130"/>
            <a:ext cx="2746375" cy="3175"/>
          </a:xfrm>
          <a:prstGeom prst="straightConnector1">
            <a:avLst/>
          </a:prstGeom>
          <a:noFill/>
          <a:ln w="25400">
            <a:solidFill>
              <a:srgbClr val="34B1EC"/>
            </a:solidFill>
            <a:bevel/>
            <a:headEnd type="arrow" w="med" len="med"/>
            <a:tailEnd type="arrow" w="med" len="med"/>
          </a:ln>
          <a:effectLst>
            <a:outerShdw blurRad="381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7" name="TextBox 106"/>
          <p:cNvSpPr txBox="1"/>
          <p:nvPr/>
        </p:nvSpPr>
        <p:spPr>
          <a:xfrm>
            <a:off x="7234630" y="1741728"/>
            <a:ext cx="1609725" cy="1857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none" lIns="45719" tIns="45719" rIns="45719" bIns="45719" spcCol="38100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1 day to 1 week</a:t>
            </a:r>
            <a:endParaRPr lang="en-US" sz="900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380163" y="772321"/>
            <a:ext cx="270510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91440" rIns="45719" bIns="91440" anchor="ctr"/>
          <a:lstStyle/>
          <a:p>
            <a:pPr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Enhancement</a:t>
            </a:r>
            <a:endParaRPr lang="en-US" sz="1200" b="1" dirty="0">
              <a:solidFill>
                <a:schemeClr val="bg1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2706" y="772322"/>
            <a:ext cx="102870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91440" rIns="45719" bIns="91440" anchor="ctr"/>
          <a:lstStyle/>
          <a:p>
            <a:pPr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Harvesting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152525" y="772321"/>
            <a:ext cx="1951038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91440" rIns="45719" bIns="91440" anchor="ctr"/>
          <a:lstStyle/>
          <a:p>
            <a:pPr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Foundation</a:t>
            </a:r>
            <a:endParaRPr lang="en-US" sz="1200" b="1" dirty="0">
              <a:solidFill>
                <a:schemeClr val="bg1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60713" y="772321"/>
            <a:ext cx="316865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91440" rIns="45719" bIns="91440" anchor="ctr"/>
          <a:lstStyle/>
          <a:p>
            <a:pPr fontAlgn="auto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" charset="0"/>
                <a:ea typeface="ＭＳ Ｐゴシック" charset="0"/>
                <a:cs typeface="Arial" charset="0"/>
              </a:rPr>
              <a:t>Building</a:t>
            </a:r>
            <a:endParaRPr lang="en-US" sz="1200" b="1" dirty="0">
              <a:solidFill>
                <a:schemeClr val="bg1"/>
              </a:solidFill>
              <a:latin typeface="Arial" charset="0"/>
              <a:ea typeface="ＭＳ Ｐゴシック" charset="0"/>
              <a:cs typeface="Arial" charset="0"/>
              <a:sym typeface="Arial"/>
            </a:endParaRPr>
          </a:p>
        </p:txBody>
      </p:sp>
      <p:sp>
        <p:nvSpPr>
          <p:cNvPr id="57" name="TextBox 89"/>
          <p:cNvSpPr txBox="1">
            <a:spLocks noChangeArrowheads="1"/>
          </p:cNvSpPr>
          <p:nvPr/>
        </p:nvSpPr>
        <p:spPr bwMode="auto">
          <a:xfrm>
            <a:off x="1180306" y="2422362"/>
            <a:ext cx="909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000" b="1" dirty="0">
                <a:latin typeface="Calibri" panose="020F0502020204030204" pitchFamily="34" charset="0"/>
              </a:rPr>
              <a:t>Rule Designer</a:t>
            </a:r>
          </a:p>
        </p:txBody>
      </p:sp>
      <p:sp>
        <p:nvSpPr>
          <p:cNvPr id="58" name="TextBox 15"/>
          <p:cNvSpPr txBox="1">
            <a:spLocks noChangeArrowheads="1"/>
          </p:cNvSpPr>
          <p:nvPr/>
        </p:nvSpPr>
        <p:spPr bwMode="auto">
          <a:xfrm>
            <a:off x="3820711" y="2422362"/>
            <a:ext cx="10191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000" b="1" dirty="0">
                <a:latin typeface="Calibri" panose="020F0502020204030204" pitchFamily="34" charset="0"/>
              </a:rPr>
              <a:t>Decision Center</a:t>
            </a:r>
          </a:p>
        </p:txBody>
      </p:sp>
      <p:sp>
        <p:nvSpPr>
          <p:cNvPr id="59" name="TextBox 15"/>
          <p:cNvSpPr txBox="1">
            <a:spLocks noChangeArrowheads="1"/>
          </p:cNvSpPr>
          <p:nvPr/>
        </p:nvSpPr>
        <p:spPr bwMode="auto">
          <a:xfrm>
            <a:off x="6863161" y="2422362"/>
            <a:ext cx="10191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000" b="1" dirty="0">
                <a:latin typeface="Calibri" panose="020F0502020204030204" pitchFamily="34" charset="0"/>
              </a:rPr>
              <a:t>Decision Center</a:t>
            </a: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6983413" y="1299228"/>
            <a:ext cx="1283492" cy="376237"/>
          </a:xfrm>
          <a:prstGeom prst="roundRect">
            <a:avLst>
              <a:gd name="adj" fmla="val 16667"/>
            </a:avLst>
          </a:prstGeom>
          <a:solidFill>
            <a:srgbClr val="CBE9FF"/>
          </a:solidFill>
          <a:ln w="25400">
            <a:solidFill>
              <a:srgbClr val="34B1EC"/>
            </a:solidFill>
            <a:bevel/>
            <a:headEnd/>
            <a:tailEnd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45719" tIns="45719" rIns="45719" bIns="45719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Rules Coding,</a:t>
            </a: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rPr>
              <a:t>Unit test, Functional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913B22-A3C7-4404-8C10-4E7C332AA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882" y="1988502"/>
            <a:ext cx="438150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E7362-DD85-4B48-A594-2473D88B3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349" y="2023499"/>
            <a:ext cx="485775" cy="3905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A26F489-86BE-4D32-AD2C-AD25096F6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860" y="2012856"/>
            <a:ext cx="485775" cy="390525"/>
          </a:xfrm>
          <a:prstGeom prst="rect">
            <a:avLst/>
          </a:prstGeom>
        </p:spPr>
      </p:pic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3B0FF6CA-42FF-465B-9AC9-8696D45C0C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8099336A-46BF-4A19-B8CA-4D5478ADCFC8}"/>
              </a:ext>
            </a:extLst>
          </p:cNvPr>
          <p:cNvSpPr txBox="1">
            <a:spLocks/>
          </p:cNvSpPr>
          <p:nvPr/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00" dirty="0"/>
              <a:t>Digital Business Automation - © 2022 IBM Corporation</a:t>
            </a:r>
            <a:endParaRPr lang="en-US" sz="600" dirty="0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296B3-8F3D-474B-97D9-963D74B97E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F3CC34-4979-433E-B592-64C64D74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4763892" cy="4479344"/>
          </a:xfrm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Automation Bootcamp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Hands-on lab!</a:t>
            </a: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000" b="1" dirty="0">
                <a:solidFill>
                  <a:srgbClr val="0070C0"/>
                </a:solidFill>
              </a:rPr>
              <a:t>CP4BA ODM Lab - Mortgage.docx</a:t>
            </a:r>
          </a:p>
        </p:txBody>
      </p:sp>
    </p:spTree>
    <p:extLst>
      <p:ext uri="{BB962C8B-B14F-4D97-AF65-F5344CB8AC3E}">
        <p14:creationId xmlns:p14="http://schemas.microsoft.com/office/powerpoint/2010/main" val="2329748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296B3-8F3D-474B-97D9-963D74B97E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F3CC34-4979-433E-B592-64C64D74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203781"/>
            <a:ext cx="4763892" cy="2056819"/>
          </a:xfrm>
        </p:spPr>
        <p:txBody>
          <a:bodyPr/>
          <a:lstStyle/>
          <a:p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Pak for Automation Bootcamp</a:t>
            </a:r>
            <a:b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 solution walkthrough</a:t>
            </a:r>
            <a:br>
              <a:rPr lang="en-US" sz="1000" b="1" dirty="0">
                <a:solidFill>
                  <a:srgbClr val="0070C0"/>
                </a:solidFill>
              </a:rPr>
            </a:br>
            <a:br>
              <a:rPr lang="en-US" sz="1000" b="1" dirty="0">
                <a:solidFill>
                  <a:srgbClr val="0070C0"/>
                </a:solidFill>
              </a:rPr>
            </a:br>
            <a:br>
              <a:rPr lang="en-US" sz="1000" b="1" dirty="0">
                <a:solidFill>
                  <a:srgbClr val="0070C0"/>
                </a:solidFill>
              </a:rPr>
            </a:br>
            <a:endParaRPr lang="en-US" sz="1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18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D38B7D-870B-4FD9-AD1A-BBF5871F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6E8C8-069B-42BB-9B15-5AD57E56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dive topics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4A54F5-57A1-42B6-B85A-B5C44E49EA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Projects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and groups administration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 governance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architecture and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Decisions + other Cloud Pak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216A8EB-4E62-4EEE-9C71-EC2CA96F63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44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3BBE0D-CE01-4808-89EF-245C9D39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 organization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C2ECB8-49B6-4841-9AEA-FF0CFE7A7C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88A975-C04F-45E0-A9B4-D21327F97A92}"/>
              </a:ext>
            </a:extLst>
          </p:cNvPr>
          <p:cNvSpPr/>
          <p:nvPr/>
        </p:nvSpPr>
        <p:spPr>
          <a:xfrm>
            <a:off x="2584817" y="4440351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prequal-</a:t>
            </a:r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xom</a:t>
            </a:r>
            <a:endParaRPr lang="en-US" sz="1000" dirty="0">
              <a:solidFill>
                <a:schemeClr val="bg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285F78-B7A7-4A3A-A14A-6BF38E7689D9}"/>
              </a:ext>
            </a:extLst>
          </p:cNvPr>
          <p:cNvSpPr/>
          <p:nvPr/>
        </p:nvSpPr>
        <p:spPr>
          <a:xfrm>
            <a:off x="2584816" y="3668343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prequal-</a:t>
            </a:r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bom</a:t>
            </a:r>
            <a:endParaRPr lang="en-US" sz="1000" dirty="0">
              <a:solidFill>
                <a:schemeClr val="bg1">
                  <a:lumMod val="65000"/>
                  <a:lumOff val="35000"/>
                </a:schemeClr>
              </a:solidFill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216AE9-BDF7-4DF2-B1C4-3BEC6DB90541}"/>
              </a:ext>
            </a:extLst>
          </p:cNvPr>
          <p:cNvSpPr/>
          <p:nvPr/>
        </p:nvSpPr>
        <p:spPr>
          <a:xfrm>
            <a:off x="554551" y="2241526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pq</a:t>
            </a: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-validation-rules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3B0A1A-C762-4D5B-AAE4-66CEF93A9522}"/>
              </a:ext>
            </a:extLst>
          </p:cNvPr>
          <p:cNvSpPr/>
          <p:nvPr/>
        </p:nvSpPr>
        <p:spPr>
          <a:xfrm>
            <a:off x="1851537" y="2249095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pq</a:t>
            </a: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-eligibility-rules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C30D94-F579-4A8A-853B-2A720AABA8DB}"/>
              </a:ext>
            </a:extLst>
          </p:cNvPr>
          <p:cNvSpPr/>
          <p:nvPr/>
        </p:nvSpPr>
        <p:spPr>
          <a:xfrm>
            <a:off x="3135171" y="2241526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pq</a:t>
            </a: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-risk-rules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22BF1A-EA26-4B67-A9D0-FE9C238BDE61}"/>
              </a:ext>
            </a:extLst>
          </p:cNvPr>
          <p:cNvSpPr/>
          <p:nvPr/>
        </p:nvSpPr>
        <p:spPr>
          <a:xfrm>
            <a:off x="4418803" y="2250441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pq</a:t>
            </a: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-pricing-rules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383DB4-6363-4464-BCF0-209E5694C00D}"/>
              </a:ext>
            </a:extLst>
          </p:cNvPr>
          <p:cNvSpPr/>
          <p:nvPr/>
        </p:nvSpPr>
        <p:spPr>
          <a:xfrm>
            <a:off x="2383884" y="924301"/>
            <a:ext cx="1188720" cy="3861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Arial"/>
              </a:rPr>
              <a:t>prequal-main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810BD9-4E9D-4060-A627-B32D023CDB52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>
            <a:off x="2242739" y="1513590"/>
            <a:ext cx="938664" cy="53234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4B0204-6409-405C-993A-DB650060F315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 rot="5400000">
            <a:off x="1598031" y="861312"/>
            <a:ext cx="931095" cy="182933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7F974A-11EA-4F30-B430-9D8032BD774F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 rot="16200000" flipH="1">
            <a:off x="2888340" y="1400334"/>
            <a:ext cx="931095" cy="75128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AC249A-A5E1-4224-9D13-FB8450D41E17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 rot="16200000" flipH="1">
            <a:off x="3525698" y="762976"/>
            <a:ext cx="940010" cy="2034919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074A85F5-4FE5-41E0-BD1A-B0AEF79ACB8F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rot="16200000" flipH="1">
            <a:off x="2295977" y="2785144"/>
            <a:ext cx="1033118" cy="733279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5">
            <a:extLst>
              <a:ext uri="{FF2B5EF4-FFF2-40B4-BE49-F238E27FC236}">
                <a16:creationId xmlns:a16="http://schemas.microsoft.com/office/drawing/2014/main" id="{BC73FACF-D9A3-42D2-ABAF-AFD0C072AE2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16200000" flipH="1">
            <a:off x="1643700" y="2132866"/>
            <a:ext cx="1040687" cy="2030265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7">
            <a:extLst>
              <a:ext uri="{FF2B5EF4-FFF2-40B4-BE49-F238E27FC236}">
                <a16:creationId xmlns:a16="http://schemas.microsoft.com/office/drawing/2014/main" id="{0CE456CE-DFEF-4E03-922B-CFA35C7953F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rot="5400000">
            <a:off x="2934011" y="2872822"/>
            <a:ext cx="1040687" cy="550355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0">
            <a:extLst>
              <a:ext uri="{FF2B5EF4-FFF2-40B4-BE49-F238E27FC236}">
                <a16:creationId xmlns:a16="http://schemas.microsoft.com/office/drawing/2014/main" id="{BDA1E9EA-4323-49D9-A052-A6DA9B3AE2DA}"/>
              </a:ext>
            </a:extLst>
          </p:cNvPr>
          <p:cNvCxnSpPr>
            <a:cxnSpLocks/>
            <a:stCxn id="11" idx="2"/>
            <a:endCxn id="7" idx="0"/>
          </p:cNvCxnSpPr>
          <p:nvPr/>
        </p:nvCxnSpPr>
        <p:spPr>
          <a:xfrm rot="5400000">
            <a:off x="3580284" y="2235464"/>
            <a:ext cx="1031772" cy="1833987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F7253F-84B7-41AB-AC64-D817FB4AF7A6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3179176" y="4054473"/>
            <a:ext cx="1" cy="385878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2DA1FD9-A85F-473E-955F-671EFC8ED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07" b="50333"/>
          <a:stretch/>
        </p:blipFill>
        <p:spPr>
          <a:xfrm>
            <a:off x="6147673" y="331957"/>
            <a:ext cx="2781076" cy="2896499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4B7AA86-3E10-4B7A-ACDE-4F45BB1AD6E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572604" y="1117366"/>
            <a:ext cx="3223637" cy="1213917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203B90A-A954-4411-9F9C-A8AB29661A5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607523" y="2443506"/>
            <a:ext cx="1188718" cy="80842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7E99A25-58FB-46C5-BFC7-7C7B2127340C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773536" y="2759296"/>
            <a:ext cx="2976492" cy="1102112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08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governance framework in a nutshell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46120" y="4477626"/>
            <a:ext cx="3843372" cy="20001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4861905" y="4612238"/>
            <a:ext cx="854721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Release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236438" y="3793939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>
          <a:xfrm>
            <a:off x="3634153" y="3808613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0" name="Straight Arrow Connector 19"/>
          <p:cNvCxnSpPr/>
          <p:nvPr/>
        </p:nvCxnSpPr>
        <p:spPr>
          <a:xfrm>
            <a:off x="3626838" y="3808569"/>
            <a:ext cx="609600" cy="0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3170939" y="3164055"/>
            <a:ext cx="215284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Change Activities</a:t>
            </a:r>
          </a:p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Update and unit-test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438618" y="3788612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>
          <a:xfrm>
            <a:off x="5836333" y="3803286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/>
          <p:cNvCxnSpPr/>
          <p:nvPr/>
        </p:nvCxnSpPr>
        <p:spPr>
          <a:xfrm>
            <a:off x="5829018" y="3803242"/>
            <a:ext cx="609600" cy="0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323781" y="3143780"/>
            <a:ext cx="178866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Validation Activity</a:t>
            </a:r>
          </a:p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808080">
                    <a:lumMod val="50000"/>
                  </a:srgbClr>
                </a:solidFill>
                <a:ea typeface="ＭＳ Ｐゴシック" pitchFamily="34" charset="-128"/>
                <a:cs typeface="Arial" panose="020B0604020202020204" pitchFamily="34" charset="0"/>
              </a:rPr>
              <a:t>Regression test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b="17030"/>
          <a:stretch/>
        </p:blipFill>
        <p:spPr>
          <a:xfrm>
            <a:off x="241156" y="1867807"/>
            <a:ext cx="2367005" cy="2654426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cxnSp>
        <p:nvCxnSpPr>
          <p:cNvPr id="29" name="Straight Arrow Connector 28"/>
          <p:cNvCxnSpPr/>
          <p:nvPr/>
        </p:nvCxnSpPr>
        <p:spPr>
          <a:xfrm>
            <a:off x="4998438" y="3800993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>
          <a:xfrm>
            <a:off x="4396153" y="3815667"/>
            <a:ext cx="0" cy="689014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31" name="Straight Arrow Connector 30"/>
          <p:cNvCxnSpPr/>
          <p:nvPr/>
        </p:nvCxnSpPr>
        <p:spPr>
          <a:xfrm>
            <a:off x="4388838" y="3815623"/>
            <a:ext cx="609600" cy="0"/>
          </a:xfrm>
          <a:prstGeom prst="straightConnector1">
            <a:avLst/>
          </a:prstGeom>
          <a:noFill/>
          <a:ln w="38100" cap="flat" cmpd="sng" algn="ctr">
            <a:solidFill>
              <a:srgbClr val="7889FB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265" y="721958"/>
            <a:ext cx="2084027" cy="219161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65" y="723329"/>
            <a:ext cx="2098369" cy="218262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cxnSp>
        <p:nvCxnSpPr>
          <p:cNvPr id="35" name="Straight Arrow Connector 34"/>
          <p:cNvCxnSpPr>
            <a:stCxn id="33" idx="2"/>
            <a:endCxn id="21" idx="0"/>
          </p:cNvCxnSpPr>
          <p:nvPr/>
        </p:nvCxnSpPr>
        <p:spPr>
          <a:xfrm>
            <a:off x="4070450" y="2905953"/>
            <a:ext cx="176910" cy="258102"/>
          </a:xfrm>
          <a:prstGeom prst="straightConnector1">
            <a:avLst/>
          </a:prstGeom>
          <a:ln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2" idx="2"/>
            <a:endCxn id="25" idx="0"/>
          </p:cNvCxnSpPr>
          <p:nvPr/>
        </p:nvCxnSpPr>
        <p:spPr>
          <a:xfrm flipH="1">
            <a:off x="6218111" y="2913573"/>
            <a:ext cx="113168" cy="230207"/>
          </a:xfrm>
          <a:prstGeom prst="straightConnector1">
            <a:avLst/>
          </a:prstGeom>
          <a:ln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713499" y="4477626"/>
            <a:ext cx="451205" cy="10000"/>
          </a:xfrm>
          <a:prstGeom prst="straightConnector1">
            <a:avLst/>
          </a:prstGeom>
          <a:ln>
            <a:solidFill>
              <a:schemeClr val="bg2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196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management: different release patterns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4" y="1051831"/>
            <a:ext cx="3959695" cy="1585098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62" y="807819"/>
            <a:ext cx="3959695" cy="1899069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435" y="3236851"/>
            <a:ext cx="3996275" cy="1804573"/>
          </a:xfrm>
          <a:prstGeom prst="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8" name="Rounded Rectangle 7"/>
          <p:cNvSpPr/>
          <p:nvPr/>
        </p:nvSpPr>
        <p:spPr>
          <a:xfrm>
            <a:off x="2856358" y="916443"/>
            <a:ext cx="1321130" cy="270775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/>
              </a:rPr>
              <a:t>Planned release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226135" y="672431"/>
            <a:ext cx="1321130" cy="270775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/>
              </a:rPr>
              <a:t>Hotfix release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227845" y="3101463"/>
            <a:ext cx="1321130" cy="270775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Arial"/>
              </a:rPr>
              <a:t>Parallel release</a:t>
            </a:r>
          </a:p>
        </p:txBody>
      </p:sp>
    </p:spTree>
    <p:extLst>
      <p:ext uri="{BB962C8B-B14F-4D97-AF65-F5344CB8AC3E}">
        <p14:creationId xmlns:p14="http://schemas.microsoft.com/office/powerpoint/2010/main" val="48126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2930"/>
            <a:ext cx="8686800" cy="386130"/>
          </a:xfrm>
        </p:spPr>
        <p:txBody>
          <a:bodyPr/>
          <a:lstStyle/>
          <a:p>
            <a:r>
              <a:rPr lang="en-US" dirty="0"/>
              <a:t>Decision Center business console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3050"/>
          <a:stretch/>
        </p:blipFill>
        <p:spPr>
          <a:xfrm>
            <a:off x="719784" y="1553615"/>
            <a:ext cx="8279027" cy="29999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850162" y="1542433"/>
            <a:ext cx="1054443" cy="280336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34649" y="2300811"/>
            <a:ext cx="572530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68930" y="2300811"/>
            <a:ext cx="572530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77382" y="2300810"/>
            <a:ext cx="667265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180569" y="2300811"/>
            <a:ext cx="729052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48584" y="1537816"/>
            <a:ext cx="733168" cy="280336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943100" y="2300811"/>
            <a:ext cx="918521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6" name="Straight Arrow Connector 15"/>
          <p:cNvCxnSpPr>
            <a:stCxn id="9" idx="3"/>
            <a:endCxn id="14" idx="1"/>
          </p:cNvCxnSpPr>
          <p:nvPr/>
        </p:nvCxnSpPr>
        <p:spPr>
          <a:xfrm>
            <a:off x="1807179" y="2405720"/>
            <a:ext cx="135921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  <a:endCxn id="10" idx="1"/>
          </p:cNvCxnSpPr>
          <p:nvPr/>
        </p:nvCxnSpPr>
        <p:spPr>
          <a:xfrm>
            <a:off x="2861621" y="2405720"/>
            <a:ext cx="807309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>
          <a:xfrm>
            <a:off x="228600" y="855987"/>
            <a:ext cx="1397344" cy="519481"/>
          </a:xfrm>
          <a:prstGeom prst="wedgeRoundRectCallout">
            <a:avLst>
              <a:gd name="adj1" fmla="val 35923"/>
              <a:gd name="adj2" fmla="val 22900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Manage change lifecycle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1943100" y="852023"/>
            <a:ext cx="1408673" cy="519481"/>
          </a:xfrm>
          <a:prstGeom prst="wedgeRoundRectCallout">
            <a:avLst>
              <a:gd name="adj1" fmla="val 24449"/>
              <a:gd name="adj2" fmla="val 8311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Manage decision services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3668929" y="852022"/>
            <a:ext cx="1511639" cy="519481"/>
          </a:xfrm>
          <a:prstGeom prst="wedgeRoundRectCallout">
            <a:avLst>
              <a:gd name="adj1" fmla="val 24449"/>
              <a:gd name="adj2" fmla="val 8311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Manage roles, access, permissions</a:t>
            </a:r>
          </a:p>
        </p:txBody>
      </p:sp>
      <p:cxnSp>
        <p:nvCxnSpPr>
          <p:cNvPr id="22" name="Straight Arrow Connector 21"/>
          <p:cNvCxnSpPr>
            <a:endCxn id="11" idx="1"/>
          </p:cNvCxnSpPr>
          <p:nvPr/>
        </p:nvCxnSpPr>
        <p:spPr>
          <a:xfrm flipV="1">
            <a:off x="4241460" y="2405719"/>
            <a:ext cx="135922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2" idx="1"/>
          </p:cNvCxnSpPr>
          <p:nvPr/>
        </p:nvCxnSpPr>
        <p:spPr>
          <a:xfrm>
            <a:off x="5044647" y="2405719"/>
            <a:ext cx="135922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10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can be found in every business process…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093403" y="4693239"/>
            <a:ext cx="4517481" cy="3861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And they keep changing…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8E521-3B4A-47CC-A94C-6CEC7780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22" y="915662"/>
            <a:ext cx="5524441" cy="35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1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roles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04539"/>
            <a:ext cx="3667125" cy="1606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791" y="3874891"/>
            <a:ext cx="5800725" cy="62674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631" y="1067526"/>
            <a:ext cx="5807393" cy="63341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cxnSp>
        <p:nvCxnSpPr>
          <p:cNvPr id="12" name="Straight Arrow Connector 11"/>
          <p:cNvCxnSpPr>
            <a:cxnSpLocks/>
            <a:stCxn id="17" idx="3"/>
            <a:endCxn id="9" idx="1"/>
          </p:cNvCxnSpPr>
          <p:nvPr/>
        </p:nvCxnSpPr>
        <p:spPr>
          <a:xfrm flipV="1">
            <a:off x="1303322" y="1384233"/>
            <a:ext cx="1633309" cy="13082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1"/>
          <p:cNvCxnSpPr>
            <a:stCxn id="18" idx="3"/>
            <a:endCxn id="8" idx="1"/>
          </p:cNvCxnSpPr>
          <p:nvPr/>
        </p:nvCxnSpPr>
        <p:spPr>
          <a:xfrm>
            <a:off x="1303321" y="3099512"/>
            <a:ext cx="1731470" cy="1088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84801" y="2587618"/>
            <a:ext cx="918521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84800" y="2994603"/>
            <a:ext cx="918521" cy="2098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714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groups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87298"/>
            <a:ext cx="5540718" cy="278929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4434676" y="288048"/>
            <a:ext cx="3789547" cy="3929145"/>
            <a:chOff x="4366053" y="1350903"/>
            <a:chExt cx="3270422" cy="34755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6053" y="1350903"/>
              <a:ext cx="3270422" cy="3475577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</p:pic>
        <p:sp>
          <p:nvSpPr>
            <p:cNvPr id="8" name="Rounded Rectangle 7"/>
            <p:cNvSpPr/>
            <p:nvPr/>
          </p:nvSpPr>
          <p:spPr>
            <a:xfrm>
              <a:off x="4420720" y="2179418"/>
              <a:ext cx="1054443" cy="168366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20716" y="2505494"/>
              <a:ext cx="1054443" cy="168366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20715" y="2844437"/>
              <a:ext cx="1323201" cy="168366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432" y="3293037"/>
            <a:ext cx="5463102" cy="175888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3894992" y="2166828"/>
            <a:ext cx="677008" cy="58554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7062829" y="2798103"/>
            <a:ext cx="677008" cy="58554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7010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33350" indent="-133350">
              <a:buClr>
                <a:srgbClr val="008752"/>
              </a:buClr>
              <a:defRPr/>
            </a:pPr>
            <a:r>
              <a:rPr lang="en-US" kern="0" dirty="0">
                <a:solidFill>
                  <a:srgbClr val="284A91"/>
                </a:solidFill>
                <a:cs typeface="Arial" panose="020B0604020202020204" pitchFamily="34" charset="0"/>
              </a:rPr>
              <a:t>Define Simulation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KPIs defined in natural language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Simulation data </a:t>
            </a:r>
          </a:p>
          <a:p>
            <a:pPr marL="133350" lvl="1" indent="-133350">
              <a:spcBef>
                <a:spcPts val="0"/>
              </a:spcBef>
              <a:buClr>
                <a:srgbClr val="17AF4B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rgbClr val="284A91"/>
              </a:solidFill>
              <a:cs typeface="Arial" panose="020B0604020202020204" pitchFamily="34" charset="0"/>
            </a:endParaRPr>
          </a:p>
          <a:p>
            <a:pPr marL="0" lvl="1" indent="0">
              <a:spcBef>
                <a:spcPts val="0"/>
              </a:spcBef>
              <a:buClr>
                <a:srgbClr val="17AF4B"/>
              </a:buClr>
              <a:buNone/>
              <a:defRPr/>
            </a:pPr>
            <a:r>
              <a:rPr lang="en-US" kern="0" dirty="0">
                <a:solidFill>
                  <a:srgbClr val="284A91"/>
                </a:solidFill>
                <a:cs typeface="Arial" panose="020B0604020202020204" pitchFamily="34" charset="0"/>
              </a:rPr>
              <a:t>Design Simulation Reports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Point and click report edition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Use of Graph objects for KPI rendering</a:t>
            </a:r>
          </a:p>
          <a:p>
            <a:pPr marL="133350" lvl="1" indent="-133350">
              <a:spcBef>
                <a:spcPts val="0"/>
              </a:spcBef>
              <a:buClr>
                <a:srgbClr val="17AF4B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0" lvl="2" indent="0">
              <a:spcBef>
                <a:spcPts val="0"/>
              </a:spcBef>
              <a:buClr>
                <a:srgbClr val="008752"/>
              </a:buClr>
              <a:buNone/>
              <a:defRPr/>
            </a:pPr>
            <a:r>
              <a:rPr lang="en-US" kern="0" dirty="0">
                <a:solidFill>
                  <a:srgbClr val="284A91"/>
                </a:solidFill>
                <a:cs typeface="Arial" panose="020B0604020202020204" pitchFamily="34" charset="0"/>
              </a:rPr>
              <a:t>Execute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Dedicated simulation environment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Isolated from production servers</a:t>
            </a:r>
          </a:p>
          <a:p>
            <a:pPr marL="133350" lvl="1" indent="-133350">
              <a:spcBef>
                <a:spcPts val="0"/>
              </a:spcBef>
              <a:buClr>
                <a:srgbClr val="17AF4B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prstClr val="black"/>
              </a:solidFill>
              <a:cs typeface="Arial" panose="020B0604020202020204" pitchFamily="34" charset="0"/>
            </a:endParaRPr>
          </a:p>
          <a:p>
            <a:pPr marL="0" lvl="1" indent="0">
              <a:spcBef>
                <a:spcPts val="0"/>
              </a:spcBef>
              <a:buClr>
                <a:srgbClr val="008752"/>
              </a:buClr>
              <a:buNone/>
              <a:defRPr/>
            </a:pPr>
            <a:r>
              <a:rPr lang="en-US" kern="0" dirty="0">
                <a:solidFill>
                  <a:srgbClr val="284A91"/>
                </a:solidFill>
                <a:cs typeface="Arial" panose="020B0604020202020204" pitchFamily="34" charset="0"/>
              </a:rPr>
              <a:t>Analyze</a:t>
            </a:r>
          </a:p>
          <a:p>
            <a:pPr marL="133350" lvl="1" indent="-133350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prstClr val="black"/>
                </a:solidFill>
                <a:cs typeface="Arial" panose="020B0604020202020204" pitchFamily="34" charset="0"/>
              </a:rPr>
              <a:t>Side-by-side comparison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2392" y="201168"/>
            <a:ext cx="2810940" cy="3883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t="12426" b="5132"/>
          <a:stretch/>
        </p:blipFill>
        <p:spPr bwMode="auto">
          <a:xfrm>
            <a:off x="5270284" y="2515274"/>
            <a:ext cx="3763425" cy="236908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079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228600" y="4823738"/>
            <a:ext cx="3525734" cy="139902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336"/>
          <a:stretch/>
        </p:blipFill>
        <p:spPr>
          <a:xfrm>
            <a:off x="344921" y="1667131"/>
            <a:ext cx="5380371" cy="2252332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Rounded Rectangular Callout 6"/>
          <p:cNvSpPr/>
          <p:nvPr/>
        </p:nvSpPr>
        <p:spPr>
          <a:xfrm>
            <a:off x="176048" y="1151550"/>
            <a:ext cx="1100818" cy="354527"/>
          </a:xfrm>
          <a:prstGeom prst="wedgeRoundRectCallout">
            <a:avLst>
              <a:gd name="adj1" fmla="val 51964"/>
              <a:gd name="adj2" fmla="val 29650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Select decision operations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429266" y="1153367"/>
            <a:ext cx="1086334" cy="354527"/>
          </a:xfrm>
          <a:prstGeom prst="wedgeRoundRectCallout">
            <a:avLst>
              <a:gd name="adj1" fmla="val -8780"/>
              <a:gd name="adj2" fmla="val 31254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Select target environment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2668000" y="1157336"/>
            <a:ext cx="1086334" cy="354527"/>
          </a:xfrm>
          <a:prstGeom prst="wedgeRoundRectCallout">
            <a:avLst>
              <a:gd name="adj1" fmla="val -46895"/>
              <a:gd name="adj2" fmla="val 28698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Allow some configuration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906734" y="1157336"/>
            <a:ext cx="1122471" cy="354527"/>
          </a:xfrm>
          <a:prstGeom prst="wedgeRoundRectCallout">
            <a:avLst>
              <a:gd name="adj1" fmla="val -103034"/>
              <a:gd name="adj2" fmla="val 29469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cs typeface="Arial"/>
              </a:rPr>
              <a:t>Define permissions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4569" y="647546"/>
            <a:ext cx="8686800" cy="3825894"/>
          </a:xfrm>
        </p:spPr>
        <p:txBody>
          <a:bodyPr/>
          <a:lstStyle/>
          <a:p>
            <a:r>
              <a:rPr lang="en-US" dirty="0"/>
              <a:t>Prepare deployments by defining Deployment Configurations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58" y="2648887"/>
            <a:ext cx="2577242" cy="2409697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2916195" y="4682389"/>
            <a:ext cx="235624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clicks – It’s deployed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5272440" y="4823743"/>
            <a:ext cx="2577241" cy="8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85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tool chain integration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3459480" cy="38258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Key decision service management operations are exposed as REST APIs.</a:t>
            </a:r>
          </a:p>
          <a:p>
            <a:endParaRPr lang="en-US" dirty="0"/>
          </a:p>
          <a:p>
            <a:r>
              <a:rPr lang="en-US" dirty="0"/>
              <a:t>In particular: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Build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Deploy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2900"/>
          <a:stretch/>
        </p:blipFill>
        <p:spPr>
          <a:xfrm>
            <a:off x="3627024" y="587298"/>
            <a:ext cx="4876896" cy="448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5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DevOps options and entry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5157" y="1668389"/>
            <a:ext cx="1556782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6D6E7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dirty="0">
                <a:solidFill>
                  <a:srgbClr val="6D6E70"/>
                </a:solidFill>
                <a:cs typeface="Arial" panose="020B0604020202020204" pitchFamily="34" charset="0"/>
              </a:rPr>
              <a:t>project files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50538" y="1999724"/>
            <a:ext cx="1556780" cy="2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6D6E70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sz="1050" dirty="0">
                <a:solidFill>
                  <a:srgbClr val="6D6E70"/>
                </a:solidFill>
                <a:cs typeface="Arial" panose="020B0604020202020204" pitchFamily="34" charset="0"/>
              </a:rPr>
              <a:t>Decision Service POM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637036" y="1423265"/>
            <a:ext cx="2656835" cy="926467"/>
          </a:xfrm>
          <a:prstGeom prst="rect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6D6E70"/>
                </a:solidFill>
                <a:cs typeface="Arial" panose="020B0604020202020204" pitchFamily="34" charset="0"/>
              </a:rPr>
              <a:t>Decision Service</a:t>
            </a:r>
          </a:p>
        </p:txBody>
      </p:sp>
      <p:cxnSp>
        <p:nvCxnSpPr>
          <p:cNvPr id="9" name="Straight Arrow Connector 8"/>
          <p:cNvCxnSpPr>
            <a:stCxn id="8" idx="2"/>
            <a:endCxn id="24" idx="0"/>
          </p:cNvCxnSpPr>
          <p:nvPr/>
        </p:nvCxnSpPr>
        <p:spPr bwMode="auto">
          <a:xfrm>
            <a:off x="2965454" y="2349732"/>
            <a:ext cx="2437" cy="405478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/>
          <p:cNvCxnSpPr>
            <a:stCxn id="24" idx="3"/>
            <a:endCxn id="21" idx="1"/>
          </p:cNvCxnSpPr>
          <p:nvPr/>
        </p:nvCxnSpPr>
        <p:spPr bwMode="auto">
          <a:xfrm flipV="1">
            <a:off x="3548850" y="2979931"/>
            <a:ext cx="459743" cy="1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ounded Rectangle 10"/>
          <p:cNvSpPr/>
          <p:nvPr/>
        </p:nvSpPr>
        <p:spPr bwMode="auto">
          <a:xfrm>
            <a:off x="5187528" y="2371694"/>
            <a:ext cx="1379981" cy="350264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00B050"/>
                </a:solidFill>
                <a:cs typeface="Arial" panose="020B0604020202020204" pitchFamily="34" charset="0"/>
              </a:rPr>
              <a:t>RES Ant tasks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187528" y="3237026"/>
            <a:ext cx="1379981" cy="343360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00B050"/>
                </a:solidFill>
                <a:cs typeface="Arial" panose="020B0604020202020204" pitchFamily="34" charset="0"/>
              </a:rPr>
              <a:t>UCD plugin</a:t>
            </a:r>
          </a:p>
        </p:txBody>
      </p:sp>
      <p:cxnSp>
        <p:nvCxnSpPr>
          <p:cNvPr id="13" name="Straight Arrow Connector 12"/>
          <p:cNvCxnSpPr>
            <a:cxnSpLocks/>
            <a:stCxn id="21" idx="3"/>
            <a:endCxn id="11" idx="1"/>
          </p:cNvCxnSpPr>
          <p:nvPr/>
        </p:nvCxnSpPr>
        <p:spPr bwMode="auto">
          <a:xfrm flipV="1">
            <a:off x="4722968" y="2546826"/>
            <a:ext cx="464561" cy="433105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cxnSpLocks/>
            <a:stCxn id="21" idx="3"/>
            <a:endCxn id="12" idx="1"/>
          </p:cNvCxnSpPr>
          <p:nvPr/>
        </p:nvCxnSpPr>
        <p:spPr bwMode="auto">
          <a:xfrm>
            <a:off x="4722968" y="2979930"/>
            <a:ext cx="464561" cy="428775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>
            <a:cxnSpLocks/>
            <a:stCxn id="11" idx="3"/>
            <a:endCxn id="20" idx="1"/>
          </p:cNvCxnSpPr>
          <p:nvPr/>
        </p:nvCxnSpPr>
        <p:spPr bwMode="auto">
          <a:xfrm>
            <a:off x="6567508" y="2546826"/>
            <a:ext cx="348876" cy="433105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cxnSpLocks/>
            <a:stCxn id="12" idx="3"/>
            <a:endCxn id="20" idx="1"/>
          </p:cNvCxnSpPr>
          <p:nvPr/>
        </p:nvCxnSpPr>
        <p:spPr bwMode="auto">
          <a:xfrm flipV="1">
            <a:off x="6567508" y="2979930"/>
            <a:ext cx="348876" cy="428775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535" y="3219145"/>
            <a:ext cx="714375" cy="7143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331" y="1635357"/>
            <a:ext cx="714375" cy="7143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1637036" y="1208077"/>
            <a:ext cx="1161917" cy="2135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6D6E70"/>
                </a:solidFill>
                <a:cs typeface="Arial" panose="020B0604020202020204" pitchFamily="34" charset="0"/>
              </a:rPr>
              <a:t>Rule Designer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384" y="2622743"/>
            <a:ext cx="714375" cy="7143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92" y="2622743"/>
            <a:ext cx="714375" cy="7143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 bwMode="auto">
          <a:xfrm>
            <a:off x="3786658" y="3322453"/>
            <a:ext cx="1158245" cy="253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6D6E70"/>
                </a:solidFill>
                <a:cs typeface="Arial" panose="020B0604020202020204" pitchFamily="34" charset="0"/>
              </a:rPr>
              <a:t>RuleApp archive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1459282" y="3090346"/>
            <a:ext cx="1161917" cy="449444"/>
          </a:xfrm>
          <a:prstGeom prst="roundRect">
            <a:avLst/>
          </a:prstGeom>
          <a:noFill/>
          <a:ln w="9525" cap="flat" cmpd="sng" algn="ctr">
            <a:solidFill>
              <a:srgbClr val="F04E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rgbClr val="F04E37"/>
                </a:solidFill>
                <a:cs typeface="Arial" panose="020B0604020202020204" pitchFamily="34" charset="0"/>
              </a:rPr>
              <a:t>Apache Maven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2386932" y="2755210"/>
            <a:ext cx="1161917" cy="449444"/>
          </a:xfrm>
          <a:prstGeom prst="roundRect">
            <a:avLst/>
          </a:prstGeom>
          <a:solidFill>
            <a:srgbClr val="FFFFFF"/>
          </a:solidFill>
          <a:ln w="38100" cap="flat" cmpd="sng" algn="ctr">
            <a:solidFill>
              <a:srgbClr val="F04E3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F04E37"/>
                </a:solidFill>
                <a:cs typeface="Arial" panose="020B0604020202020204" pitchFamily="34" charset="0"/>
              </a:rPr>
              <a:t>Build Command</a:t>
            </a:r>
          </a:p>
        </p:txBody>
      </p:sp>
      <p:sp>
        <p:nvSpPr>
          <p:cNvPr id="25" name="Rounded Rectangle 41"/>
          <p:cNvSpPr/>
          <p:nvPr/>
        </p:nvSpPr>
        <p:spPr bwMode="auto">
          <a:xfrm>
            <a:off x="5187528" y="2808251"/>
            <a:ext cx="1379981" cy="343360"/>
          </a:xfrm>
          <a:prstGeom prst="roundRect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dirty="0">
                <a:solidFill>
                  <a:srgbClr val="00B050"/>
                </a:solidFill>
                <a:cs typeface="Arial" panose="020B0604020202020204" pitchFamily="34" charset="0"/>
              </a:rPr>
              <a:t>RES REST API</a:t>
            </a:r>
          </a:p>
        </p:txBody>
      </p:sp>
      <p:cxnSp>
        <p:nvCxnSpPr>
          <p:cNvPr id="26" name="Straight Arrow Connector 25"/>
          <p:cNvCxnSpPr>
            <a:cxnSpLocks/>
            <a:stCxn id="21" idx="3"/>
            <a:endCxn id="25" idx="1"/>
          </p:cNvCxnSpPr>
          <p:nvPr/>
        </p:nvCxnSpPr>
        <p:spPr bwMode="auto">
          <a:xfrm>
            <a:off x="4722968" y="2979930"/>
            <a:ext cx="464561" cy="0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cxnSpLocks/>
            <a:stCxn id="25" idx="3"/>
            <a:endCxn id="20" idx="1"/>
          </p:cNvCxnSpPr>
          <p:nvPr/>
        </p:nvCxnSpPr>
        <p:spPr bwMode="auto">
          <a:xfrm>
            <a:off x="6567508" y="2979930"/>
            <a:ext cx="348876" cy="0"/>
          </a:xfrm>
          <a:prstGeom prst="straightConnector1">
            <a:avLst/>
          </a:prstGeom>
          <a:noFill/>
          <a:ln w="9525" cap="flat" cmpd="sng" algn="ctr">
            <a:solidFill>
              <a:srgbClr val="00B0DA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15" y="1650889"/>
            <a:ext cx="535781" cy="51006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 bwMode="auto">
          <a:xfrm>
            <a:off x="6701521" y="3412850"/>
            <a:ext cx="1158245" cy="253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6D6E70"/>
                </a:solidFill>
                <a:cs typeface="Arial" panose="020B0604020202020204" pitchFamily="34" charset="0"/>
              </a:rPr>
              <a:t>Rule Execution Server</a:t>
            </a:r>
          </a:p>
        </p:txBody>
      </p:sp>
    </p:spTree>
    <p:extLst>
      <p:ext uri="{BB962C8B-B14F-4D97-AF65-F5344CB8AC3E}">
        <p14:creationId xmlns:p14="http://schemas.microsoft.com/office/powerpoint/2010/main" val="3167938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8">
            <a:extLst>
              <a:ext uri="{FF2B5EF4-FFF2-40B4-BE49-F238E27FC236}">
                <a16:creationId xmlns:a16="http://schemas.microsoft.com/office/drawing/2014/main" id="{14F67F47-2FBC-4071-8832-41E054FEC3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Decision logic complexity</a:t>
            </a:r>
          </a:p>
        </p:txBody>
      </p:sp>
      <p:sp>
        <p:nvSpPr>
          <p:cNvPr id="10242" name="Slide Number Placeholder 4">
            <a:extLst>
              <a:ext uri="{FF2B5EF4-FFF2-40B4-BE49-F238E27FC236}">
                <a16:creationId xmlns:a16="http://schemas.microsoft.com/office/drawing/2014/main" id="{5B9549B3-1F37-4D1D-B98B-F24DDE8E6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 eaLnBrk="0" hangingPunct="0">
              <a:spcBef>
                <a:spcPct val="25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05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 eaLnBrk="0" hangingPunct="0">
              <a:buClr>
                <a:schemeClr val="tx1"/>
              </a:buClr>
              <a:buChar char="•"/>
              <a:defRPr sz="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 eaLnBrk="0" hangingPunct="0">
              <a:spcBef>
                <a:spcPct val="20000"/>
              </a:spcBef>
              <a:buClr>
                <a:schemeClr val="bg1"/>
              </a:buClr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543050" indent="-171450" eaLnBrk="0" hangingPunct="0">
              <a:spcBef>
                <a:spcPct val="20000"/>
              </a:spcBef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78672D6-2A6D-4424-BC0C-0748A02C96FE}" type="slidenum">
              <a:rPr lang="en-US" altLang="en-US" sz="600"/>
              <a:pPr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600"/>
          </a:p>
        </p:txBody>
      </p:sp>
      <p:graphicFrame>
        <p:nvGraphicFramePr>
          <p:cNvPr id="10244" name="Object 4">
            <a:extLst>
              <a:ext uri="{FF2B5EF4-FFF2-40B4-BE49-F238E27FC236}">
                <a16:creationId xmlns:a16="http://schemas.microsoft.com/office/drawing/2014/main" id="{0920D631-060D-465E-9006-B03FDB62A3E6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84952520"/>
              </p:ext>
            </p:extLst>
          </p:nvPr>
        </p:nvGraphicFramePr>
        <p:xfrm>
          <a:off x="512762" y="3701955"/>
          <a:ext cx="142875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12299" imgH="1381362" progId="Visio.Drawing.11">
                  <p:embed/>
                </p:oleObj>
              </mc:Choice>
              <mc:Fallback>
                <p:oleObj name="Visio" r:id="rId2" imgW="2712299" imgH="1381362" progId="Visio.Drawing.11">
                  <p:embed/>
                  <p:pic>
                    <p:nvPicPr>
                      <p:cNvPr id="10244" name="Object 4">
                        <a:extLst>
                          <a:ext uri="{FF2B5EF4-FFF2-40B4-BE49-F238E27FC236}">
                            <a16:creationId xmlns:a16="http://schemas.microsoft.com/office/drawing/2014/main" id="{0920D631-060D-465E-9006-B03FDB62A3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762" y="3701955"/>
                        <a:ext cx="142875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7">
            <a:extLst>
              <a:ext uri="{FF2B5EF4-FFF2-40B4-BE49-F238E27FC236}">
                <a16:creationId xmlns:a16="http://schemas.microsoft.com/office/drawing/2014/main" id="{1B974475-F999-43D3-B7E0-D42A5CA07271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573439223"/>
              </p:ext>
            </p:extLst>
          </p:nvPr>
        </p:nvGraphicFramePr>
        <p:xfrm>
          <a:off x="5223907" y="841811"/>
          <a:ext cx="257810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84037" imgH="3704463" progId="Visio.Drawing.11">
                  <p:embed/>
                </p:oleObj>
              </mc:Choice>
              <mc:Fallback>
                <p:oleObj name="Visio" r:id="rId4" imgW="4884037" imgH="3704463" progId="Visio.Drawing.11">
                  <p:embed/>
                  <p:pic>
                    <p:nvPicPr>
                      <p:cNvPr id="10245" name="Object 7">
                        <a:extLst>
                          <a:ext uri="{FF2B5EF4-FFF2-40B4-BE49-F238E27FC236}">
                            <a16:creationId xmlns:a16="http://schemas.microsoft.com/office/drawing/2014/main" id="{1B974475-F999-43D3-B7E0-D42A5CA072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3907" y="841811"/>
                        <a:ext cx="2578100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8" name="AutoShape 14">
            <a:extLst>
              <a:ext uri="{FF2B5EF4-FFF2-40B4-BE49-F238E27FC236}">
                <a16:creationId xmlns:a16="http://schemas.microsoft.com/office/drawing/2014/main" id="{C41467CB-9DD6-490D-B535-2D2A8D386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" y="2247900"/>
            <a:ext cx="1905000" cy="1272540"/>
          </a:xfrm>
          <a:prstGeom prst="wedgeRectCallout">
            <a:avLst>
              <a:gd name="adj1" fmla="val -12663"/>
              <a:gd name="adj2" fmla="val 63558"/>
            </a:avLst>
          </a:prstGeom>
          <a:noFill/>
          <a:ln w="9525" algn="ctr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5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 dirty="0">
                <a:solidFill>
                  <a:srgbClr val="808080"/>
                </a:solidFill>
                <a:latin typeface="+mn-lt"/>
              </a:rPr>
              <a:t>BOM</a:t>
            </a: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Flat set of data elements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No collections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900" dirty="0">
              <a:solidFill>
                <a:srgbClr val="80808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 dirty="0">
                <a:solidFill>
                  <a:srgbClr val="808080"/>
                </a:solidFill>
                <a:latin typeface="+mn-lt"/>
              </a:rPr>
              <a:t>Decision logic</a:t>
            </a: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Simple sequential orchestration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Same rule pattern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Same category (e.g. validation)</a:t>
            </a:r>
          </a:p>
        </p:txBody>
      </p:sp>
      <p:sp>
        <p:nvSpPr>
          <p:cNvPr id="10249" name="AutoShape 15">
            <a:extLst>
              <a:ext uri="{FF2B5EF4-FFF2-40B4-BE49-F238E27FC236}">
                <a16:creationId xmlns:a16="http://schemas.microsoft.com/office/drawing/2014/main" id="{5D1BF26F-1AA8-45BD-9F9F-8B3FE5716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5390" y="2847820"/>
            <a:ext cx="3059430" cy="1196100"/>
          </a:xfrm>
          <a:prstGeom prst="wedgeRectCallout">
            <a:avLst>
              <a:gd name="adj1" fmla="val 13720"/>
              <a:gd name="adj2" fmla="val -68653"/>
            </a:avLst>
          </a:prstGeom>
          <a:noFill/>
          <a:ln w="9525" algn="ctr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10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5000"/>
              </a:spcBef>
              <a:buClr>
                <a:schemeClr val="tx1"/>
              </a:buClr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buClr>
                <a:schemeClr val="tx1"/>
              </a:buClr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 dirty="0">
                <a:solidFill>
                  <a:srgbClr val="808080"/>
                </a:solidFill>
                <a:latin typeface="+mn-lt"/>
              </a:rPr>
              <a:t>BOM</a:t>
            </a: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Complex hierarchy, with many classes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Includes object collections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900" dirty="0">
              <a:solidFill>
                <a:srgbClr val="80808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 dirty="0">
                <a:solidFill>
                  <a:srgbClr val="808080"/>
                </a:solidFill>
                <a:latin typeface="+mn-lt"/>
              </a:rPr>
              <a:t>Decision logic</a:t>
            </a: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Complex orchestration (e.g. choices, exceptions, …)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Many rule patterns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dirty="0">
                <a:solidFill>
                  <a:srgbClr val="808080"/>
                </a:solidFill>
                <a:latin typeface="+mn-lt"/>
              </a:rPr>
              <a:t> Many categories (e.g. validation, inference, calculation)</a:t>
            </a:r>
          </a:p>
        </p:txBody>
      </p:sp>
      <p:pic>
        <p:nvPicPr>
          <p:cNvPr id="6151" name="Picture 7" descr="Image result for rising icon">
            <a:extLst>
              <a:ext uri="{FF2B5EF4-FFF2-40B4-BE49-F238E27FC236}">
                <a16:creationId xmlns:a16="http://schemas.microsoft.com/office/drawing/2014/main" id="{5D03AD8F-895B-4CDB-ABC1-55723048D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076" y="1765819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915CA84-462D-4BA9-9F6C-AE00E54771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1C24543-6348-4905-9879-51C9525656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Inference rule engine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E1F051-818E-41F9-AB17-864C02584F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8686800" cy="3825894"/>
          </a:xfrm>
          <a:noFill/>
        </p:spPr>
        <p:txBody>
          <a:bodyPr/>
          <a:lstStyle/>
          <a:p>
            <a:r>
              <a:rPr lang="en-US" altLang="en-US" sz="1350" dirty="0"/>
              <a:t>ODM has 3 different engine algorithm: Fast Path (default), Sequential and Rete Plus (inference)</a:t>
            </a:r>
          </a:p>
          <a:p>
            <a:endParaRPr lang="en-US" altLang="en-US" sz="1350" dirty="0"/>
          </a:p>
          <a:p>
            <a:r>
              <a:rPr lang="en-US" altLang="en-US" sz="1350" dirty="0"/>
              <a:t>An inference rule algorithm is an optimized pattern matcher: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350" dirty="0"/>
              <a:t>Rule condition patterns are matched to the objects in the Working Memory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350" dirty="0"/>
              <a:t>Uses the Rete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>
                <a:hlinkClick r:id="rId2"/>
              </a:rPr>
              <a:t>https://en.wikipedia.org/wiki/Rete_algorithm</a:t>
            </a:r>
            <a:endParaRPr lang="en-US" altLang="en-US" sz="1350" dirty="0"/>
          </a:p>
          <a:p>
            <a:pPr marL="0" lvl="1" indent="0">
              <a:buNone/>
            </a:pPr>
            <a:endParaRPr lang="en-US" altLang="en-US" sz="1350" dirty="0"/>
          </a:p>
          <a:p>
            <a:pPr marL="0" lvl="1" indent="0">
              <a:buNone/>
            </a:pPr>
            <a:r>
              <a:rPr lang="en-US" altLang="en-US" sz="1350" dirty="0"/>
              <a:t>Usage: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350" dirty="0"/>
              <a:t>Stateful rule engines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350" dirty="0"/>
              <a:t>Produce new knowledge, build artifacts</a:t>
            </a:r>
          </a:p>
          <a:p>
            <a:endParaRPr lang="en-US" dirty="0"/>
          </a:p>
        </p:txBody>
      </p:sp>
      <p:sp>
        <p:nvSpPr>
          <p:cNvPr id="17437" name="Text Box 5">
            <a:extLst>
              <a:ext uri="{FF2B5EF4-FFF2-40B4-BE49-F238E27FC236}">
                <a16:creationId xmlns:a16="http://schemas.microsoft.com/office/drawing/2014/main" id="{4E623944-2421-445A-BDFD-3037DDB6B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508" y="2135885"/>
            <a:ext cx="14093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Working Memory</a:t>
            </a:r>
          </a:p>
        </p:txBody>
      </p:sp>
      <p:sp>
        <p:nvSpPr>
          <p:cNvPr id="17438" name="Text Box 6">
            <a:extLst>
              <a:ext uri="{FF2B5EF4-FFF2-40B4-BE49-F238E27FC236}">
                <a16:creationId xmlns:a16="http://schemas.microsoft.com/office/drawing/2014/main" id="{205214CD-998E-46BF-88AC-48842119A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768" y="3354749"/>
            <a:ext cx="98220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Objects available to the engine</a:t>
            </a:r>
          </a:p>
        </p:txBody>
      </p:sp>
      <p:sp>
        <p:nvSpPr>
          <p:cNvPr id="17434" name="Text Box 8">
            <a:extLst>
              <a:ext uri="{FF2B5EF4-FFF2-40B4-BE49-F238E27FC236}">
                <a16:creationId xmlns:a16="http://schemas.microsoft.com/office/drawing/2014/main" id="{8C4E1FAA-0635-4730-BF9C-C11D53D39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8698" y="2078783"/>
            <a:ext cx="73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Agenda</a:t>
            </a:r>
          </a:p>
        </p:txBody>
      </p:sp>
      <p:sp>
        <p:nvSpPr>
          <p:cNvPr id="17435" name="Text Box 9">
            <a:extLst>
              <a:ext uri="{FF2B5EF4-FFF2-40B4-BE49-F238E27FC236}">
                <a16:creationId xmlns:a16="http://schemas.microsoft.com/office/drawing/2014/main" id="{27F7632B-993E-4185-85A6-BE7F60AAA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5209" y="3423998"/>
            <a:ext cx="9374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Rules </a:t>
            </a:r>
            <a:r>
              <a:rPr lang="en-US" altLang="en-US" sz="9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fireable</a:t>
            </a:r>
            <a:r>
              <a:rPr lang="en-US" alt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 by the engine</a:t>
            </a:r>
          </a:p>
        </p:txBody>
      </p:sp>
      <p:sp>
        <p:nvSpPr>
          <p:cNvPr id="17420" name="TextBox 29">
            <a:extLst>
              <a:ext uri="{FF2B5EF4-FFF2-40B4-BE49-F238E27FC236}">
                <a16:creationId xmlns:a16="http://schemas.microsoft.com/office/drawing/2014/main" id="{B462685A-B555-4CF1-BF09-58C4661C3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939" y="2194705"/>
            <a:ext cx="10759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Rule Engine</a:t>
            </a:r>
          </a:p>
        </p:txBody>
      </p:sp>
      <p:sp>
        <p:nvSpPr>
          <p:cNvPr id="17416" name="Up-Down Arrow 37">
            <a:extLst>
              <a:ext uri="{FF2B5EF4-FFF2-40B4-BE49-F238E27FC236}">
                <a16:creationId xmlns:a16="http://schemas.microsoft.com/office/drawing/2014/main" id="{BED3EEBF-9A08-42EA-AF2D-7F97B7BD1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298" y="3327478"/>
            <a:ext cx="260747" cy="397669"/>
          </a:xfrm>
          <a:prstGeom prst="upDownArrow">
            <a:avLst>
              <a:gd name="adj1" fmla="val 49769"/>
              <a:gd name="adj2" fmla="val 50682"/>
            </a:avLst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2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17418" name="Left-Right Arrow 39">
            <a:extLst>
              <a:ext uri="{FF2B5EF4-FFF2-40B4-BE49-F238E27FC236}">
                <a16:creationId xmlns:a16="http://schemas.microsoft.com/office/drawing/2014/main" id="{706FA8C2-8F76-44FB-98CB-D4551A78C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80" y="2756037"/>
            <a:ext cx="491729" cy="228600"/>
          </a:xfrm>
          <a:prstGeom prst="leftRightArrow">
            <a:avLst>
              <a:gd name="adj1" fmla="val 50000"/>
              <a:gd name="adj2" fmla="val 68056"/>
            </a:avLst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2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A935583-E659-4616-A87B-513AB71FF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212" y="2433251"/>
            <a:ext cx="1037034" cy="1037034"/>
          </a:xfrm>
          <a:prstGeom prst="rect">
            <a:avLst/>
          </a:prstGeom>
        </p:spPr>
      </p:pic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B5863623-08B2-4630-A479-D26AFB6475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5" name="Left-Right Arrow 39">
            <a:extLst>
              <a:ext uri="{FF2B5EF4-FFF2-40B4-BE49-F238E27FC236}">
                <a16:creationId xmlns:a16="http://schemas.microsoft.com/office/drawing/2014/main" id="{87FA661E-BE35-40CF-BDED-D12405806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0933" y="2756037"/>
            <a:ext cx="491729" cy="228600"/>
          </a:xfrm>
          <a:prstGeom prst="leftRightArrow">
            <a:avLst>
              <a:gd name="adj1" fmla="val 50000"/>
              <a:gd name="adj2" fmla="val 68056"/>
            </a:avLst>
          </a:prstGeom>
          <a:solidFill>
            <a:srgbClr val="CCE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2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3074" name="Picture 2" descr="Image result for bucket icon">
            <a:extLst>
              <a:ext uri="{FF2B5EF4-FFF2-40B4-BE49-F238E27FC236}">
                <a16:creationId xmlns:a16="http://schemas.microsoft.com/office/drawing/2014/main" id="{1877BAC9-E3B1-49C2-995C-450251E9F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13" y="2433251"/>
            <a:ext cx="885484" cy="88548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ule set icon">
            <a:extLst>
              <a:ext uri="{FF2B5EF4-FFF2-40B4-BE49-F238E27FC236}">
                <a16:creationId xmlns:a16="http://schemas.microsoft.com/office/drawing/2014/main" id="{15573EB8-0653-481E-9E7C-133A18E5A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75" y="3810542"/>
            <a:ext cx="864192" cy="864192"/>
          </a:xfrm>
          <a:prstGeom prst="rect">
            <a:avLst/>
          </a:prstGeom>
          <a:gradFill>
            <a:gsLst>
              <a:gs pos="33000">
                <a:schemeClr val="tx1">
                  <a:lumMod val="75000"/>
                  <a:lumOff val="25000"/>
                </a:schemeClr>
              </a:gs>
              <a:gs pos="100000">
                <a:srgbClr val="EEECEA"/>
              </a:gs>
            </a:gsLst>
            <a:path path="shape">
              <a:fillToRect l="50000" t="50000" r="50000" b="50000"/>
            </a:path>
          </a:gradFill>
        </p:spPr>
      </p:pic>
      <p:pic>
        <p:nvPicPr>
          <p:cNvPr id="3082" name="Picture 10" descr="Image result for agenda icon">
            <a:extLst>
              <a:ext uri="{FF2B5EF4-FFF2-40B4-BE49-F238E27FC236}">
                <a16:creationId xmlns:a16="http://schemas.microsoft.com/office/drawing/2014/main" id="{163C7C1E-3D88-4CA2-BB35-FF407E52F7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2" t="12300" r="16802" b="14169"/>
          <a:stretch/>
        </p:blipFill>
        <p:spPr bwMode="auto">
          <a:xfrm>
            <a:off x="7267150" y="2333204"/>
            <a:ext cx="937591" cy="105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2FA9D806-F221-4FF8-9F3C-B8EAD6B427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B529B948-0EAC-40B5-A90E-5C8F956471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Inference: truck and drivers example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2BFCFA89-77B7-4DB8-B10E-B81745F25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06594" name="AutoShape 34">
            <a:extLst>
              <a:ext uri="{FF2B5EF4-FFF2-40B4-BE49-F238E27FC236}">
                <a16:creationId xmlns:a16="http://schemas.microsoft.com/office/drawing/2014/main" id="{7EACF43D-3E20-4A90-BDF2-52E68429F3A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025290" y="3488350"/>
            <a:ext cx="1143000" cy="234553"/>
          </a:xfrm>
          <a:prstGeom prst="rightArrow">
            <a:avLst>
              <a:gd name="adj1" fmla="val 50000"/>
              <a:gd name="adj2" fmla="val 121828"/>
            </a:avLst>
          </a:prstGeom>
          <a:gradFill rotWithShape="1">
            <a:gsLst>
              <a:gs pos="0">
                <a:schemeClr val="bg2"/>
              </a:gs>
              <a:gs pos="50000">
                <a:srgbClr val="FFFFFF"/>
              </a:gs>
              <a:gs pos="100000">
                <a:schemeClr val="bg2"/>
              </a:gs>
            </a:gsLst>
            <a:lin ang="0" scaled="1"/>
          </a:gradFill>
          <a:ln w="9525" algn="ctr">
            <a:solidFill>
              <a:srgbClr val="998C7C"/>
            </a:solidFill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>
              <a:defRPr/>
            </a:pPr>
            <a:endParaRPr lang="en-US" sz="90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725" name="AutoShape 35">
            <a:extLst>
              <a:ext uri="{FF2B5EF4-FFF2-40B4-BE49-F238E27FC236}">
                <a16:creationId xmlns:a16="http://schemas.microsoft.com/office/drawing/2014/main" id="{4D088EF2-50E6-45DE-BEC8-86AC64261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673" y="3136158"/>
            <a:ext cx="1089929" cy="234554"/>
          </a:xfrm>
          <a:prstGeom prst="rightArrow">
            <a:avLst>
              <a:gd name="adj1" fmla="val 50000"/>
              <a:gd name="adj2" fmla="val 121827"/>
            </a:avLst>
          </a:prstGeom>
          <a:gradFill rotWithShape="1">
            <a:gsLst>
              <a:gs pos="0">
                <a:srgbClr val="998C7C"/>
              </a:gs>
              <a:gs pos="50000">
                <a:srgbClr val="FFFFFF"/>
              </a:gs>
              <a:gs pos="100000">
                <a:srgbClr val="998C7C"/>
              </a:gs>
            </a:gsLst>
            <a:lin ang="0" scaled="1"/>
          </a:gradFill>
          <a:ln w="9525">
            <a:solidFill>
              <a:srgbClr val="998C7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9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0726" name="AutoShape 36">
            <a:extLst>
              <a:ext uri="{FF2B5EF4-FFF2-40B4-BE49-F238E27FC236}">
                <a16:creationId xmlns:a16="http://schemas.microsoft.com/office/drawing/2014/main" id="{AA909E5E-ED8D-4C82-97D5-4CC1BBE9C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1929" y="3925491"/>
            <a:ext cx="885825" cy="414338"/>
          </a:xfrm>
          <a:prstGeom prst="flowChartDecision">
            <a:avLst/>
          </a:prstGeom>
          <a:solidFill>
            <a:schemeClr val="folHlink"/>
          </a:solidFill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agenda</a:t>
            </a:r>
          </a:p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empty ?</a:t>
            </a:r>
          </a:p>
        </p:txBody>
      </p:sp>
      <p:cxnSp>
        <p:nvCxnSpPr>
          <p:cNvPr id="30728" name="AutoShape 38">
            <a:extLst>
              <a:ext uri="{FF2B5EF4-FFF2-40B4-BE49-F238E27FC236}">
                <a16:creationId xmlns:a16="http://schemas.microsoft.com/office/drawing/2014/main" id="{5EA3D9FC-B85C-41CC-9E5B-1A127DD54F2E}"/>
              </a:ext>
            </a:extLst>
          </p:cNvPr>
          <p:cNvCxnSpPr>
            <a:cxnSpLocks noChangeShapeType="1"/>
            <a:stCxn id="30726" idx="2"/>
            <a:endCxn id="6" idx="0"/>
          </p:cNvCxnSpPr>
          <p:nvPr/>
        </p:nvCxnSpPr>
        <p:spPr bwMode="auto">
          <a:xfrm flipH="1">
            <a:off x="7613399" y="4339829"/>
            <a:ext cx="1443" cy="394197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29" name="Text Box 39">
            <a:extLst>
              <a:ext uri="{FF2B5EF4-FFF2-40B4-BE49-F238E27FC236}">
                <a16:creationId xmlns:a16="http://schemas.microsoft.com/office/drawing/2014/main" id="{4333539E-7A78-4C6B-BFDD-5BB2BB09A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3399" y="4365709"/>
            <a:ext cx="37702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yes</a:t>
            </a:r>
          </a:p>
        </p:txBody>
      </p:sp>
      <p:cxnSp>
        <p:nvCxnSpPr>
          <p:cNvPr id="30730" name="AutoShape 40">
            <a:extLst>
              <a:ext uri="{FF2B5EF4-FFF2-40B4-BE49-F238E27FC236}">
                <a16:creationId xmlns:a16="http://schemas.microsoft.com/office/drawing/2014/main" id="{12E75BF4-6E1D-4DAB-83B8-EE8050F57A9E}"/>
              </a:ext>
            </a:extLst>
          </p:cNvPr>
          <p:cNvCxnSpPr>
            <a:cxnSpLocks noChangeShapeType="1"/>
            <a:stCxn id="30726" idx="3"/>
            <a:endCxn id="30753" idx="3"/>
          </p:cNvCxnSpPr>
          <p:nvPr/>
        </p:nvCxnSpPr>
        <p:spPr bwMode="auto">
          <a:xfrm flipV="1">
            <a:off x="8057754" y="3410993"/>
            <a:ext cx="762504" cy="721667"/>
          </a:xfrm>
          <a:prstGeom prst="bentConnector3">
            <a:avLst>
              <a:gd name="adj1" fmla="val 129980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31" name="AutoShape 41">
            <a:extLst>
              <a:ext uri="{FF2B5EF4-FFF2-40B4-BE49-F238E27FC236}">
                <a16:creationId xmlns:a16="http://schemas.microsoft.com/office/drawing/2014/main" id="{07B7BC51-BE66-4238-B516-DF9A29D37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25" y="1090524"/>
            <a:ext cx="4236243" cy="1200329"/>
          </a:xfrm>
          <a:prstGeom prst="foldedCorner">
            <a:avLst>
              <a:gd name="adj" fmla="val 0"/>
            </a:avLst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CA" alt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AssignDriver</a:t>
            </a:r>
            <a:r>
              <a:rPr lang="en-CA" altLang="en-US" sz="12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(T,D)</a:t>
            </a:r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: 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if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there is a truck T without a driver and 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there is a free driver D 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then</a:t>
            </a:r>
          </a:p>
          <a:p>
            <a:pPr algn="l"/>
            <a:r>
              <a:rPr lang="en-CA" altLang="en-US" sz="1200" b="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assign driver D to truck T</a:t>
            </a:r>
          </a:p>
        </p:txBody>
      </p:sp>
      <p:sp>
        <p:nvSpPr>
          <p:cNvPr id="30736" name="Text Box 46">
            <a:extLst>
              <a:ext uri="{FF2B5EF4-FFF2-40B4-BE49-F238E27FC236}">
                <a16:creationId xmlns:a16="http://schemas.microsoft.com/office/drawing/2014/main" id="{7B9B0B7B-9113-4668-A6B4-E5D604AE5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9210" y="2713435"/>
            <a:ext cx="897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working memory has changed</a:t>
            </a:r>
          </a:p>
        </p:txBody>
      </p:sp>
      <p:sp>
        <p:nvSpPr>
          <p:cNvPr id="30739" name="Text Box 49">
            <a:extLst>
              <a:ext uri="{FF2B5EF4-FFF2-40B4-BE49-F238E27FC236}">
                <a16:creationId xmlns:a16="http://schemas.microsoft.com/office/drawing/2014/main" id="{DDB4D668-6D57-4B6E-A329-82C576E03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3805" y="3705232"/>
            <a:ext cx="89773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working memory is updated</a:t>
            </a:r>
          </a:p>
        </p:txBody>
      </p:sp>
      <p:sp>
        <p:nvSpPr>
          <p:cNvPr id="30742" name="AutoShape 52">
            <a:extLst>
              <a:ext uri="{FF2B5EF4-FFF2-40B4-BE49-F238E27FC236}">
                <a16:creationId xmlns:a16="http://schemas.microsoft.com/office/drawing/2014/main" id="{E5DCB971-A682-4D5A-A3A3-864721605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406" y="3488350"/>
            <a:ext cx="1000125" cy="234554"/>
          </a:xfrm>
          <a:prstGeom prst="rightArrow">
            <a:avLst>
              <a:gd name="adj1" fmla="val 50000"/>
              <a:gd name="adj2" fmla="val 106599"/>
            </a:avLst>
          </a:prstGeom>
          <a:gradFill rotWithShape="1">
            <a:gsLst>
              <a:gs pos="0">
                <a:srgbClr val="998C7C"/>
              </a:gs>
              <a:gs pos="50000">
                <a:srgbClr val="FFFFFF"/>
              </a:gs>
              <a:gs pos="100000">
                <a:srgbClr val="998C7C"/>
              </a:gs>
            </a:gsLst>
            <a:lin ang="0" scaled="1"/>
          </a:gradFill>
          <a:ln w="9525">
            <a:solidFill>
              <a:srgbClr val="998C7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9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0743" name="Text Box 53">
            <a:extLst>
              <a:ext uri="{FF2B5EF4-FFF2-40B4-BE49-F238E27FC236}">
                <a16:creationId xmlns:a16="http://schemas.microsoft.com/office/drawing/2014/main" id="{1757C403-DF27-41E3-B6BA-DDF7CD50E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2602" y="3715299"/>
            <a:ext cx="89773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agenda is updated</a:t>
            </a:r>
          </a:p>
        </p:txBody>
      </p:sp>
      <p:sp>
        <p:nvSpPr>
          <p:cNvPr id="706616" name="AutoShape 56">
            <a:extLst>
              <a:ext uri="{FF2B5EF4-FFF2-40B4-BE49-F238E27FC236}">
                <a16:creationId xmlns:a16="http://schemas.microsoft.com/office/drawing/2014/main" id="{41AE06F1-00CD-4911-A557-67A4B5570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198776" y="3136159"/>
            <a:ext cx="978694" cy="234553"/>
          </a:xfrm>
          <a:prstGeom prst="rightArrow">
            <a:avLst>
              <a:gd name="adj1" fmla="val 50000"/>
              <a:gd name="adj2" fmla="val 104315"/>
            </a:avLst>
          </a:prstGeom>
          <a:gradFill rotWithShape="1">
            <a:gsLst>
              <a:gs pos="0">
                <a:schemeClr val="bg2"/>
              </a:gs>
              <a:gs pos="50000">
                <a:srgbClr val="FFFFFF"/>
              </a:gs>
              <a:gs pos="100000">
                <a:schemeClr val="bg2"/>
              </a:gs>
            </a:gsLst>
            <a:lin ang="0" scaled="1"/>
          </a:gradFill>
          <a:ln w="9525" algn="ctr">
            <a:solidFill>
              <a:srgbClr val="998C7C"/>
            </a:solidFill>
            <a:miter lim="800000"/>
            <a:headEnd/>
            <a:tailEnd/>
          </a:ln>
          <a:effectLst/>
        </p:spPr>
        <p:txBody>
          <a:bodyPr rot="10800000" wrap="none" anchor="ctr"/>
          <a:lstStyle/>
          <a:p>
            <a:pPr>
              <a:defRPr/>
            </a:pPr>
            <a:endParaRPr lang="en-US" sz="90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747" name="Text Box 57">
            <a:extLst>
              <a:ext uri="{FF2B5EF4-FFF2-40B4-BE49-F238E27FC236}">
                <a16:creationId xmlns:a16="http://schemas.microsoft.com/office/drawing/2014/main" id="{5432FDE8-751C-43FF-8E4C-28BBC8089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742" y="2863476"/>
            <a:ext cx="897731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7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rule is fired</a:t>
            </a:r>
          </a:p>
        </p:txBody>
      </p:sp>
      <p:sp>
        <p:nvSpPr>
          <p:cNvPr id="30750" name="Text Box 60">
            <a:extLst>
              <a:ext uri="{FF2B5EF4-FFF2-40B4-BE49-F238E27FC236}">
                <a16:creationId xmlns:a16="http://schemas.microsoft.com/office/drawing/2014/main" id="{5A06A56F-4D1E-4EA0-8ECF-88E44A2AC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697" y="2931320"/>
            <a:ext cx="1526894" cy="938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truck1(no driver)</a:t>
            </a:r>
          </a:p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truck2(driver1)</a:t>
            </a:r>
          </a:p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driver1(truck2)</a:t>
            </a:r>
          </a:p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driver2(free)</a:t>
            </a:r>
          </a:p>
          <a:p>
            <a:pPr algn="l"/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driver3(free)</a:t>
            </a:r>
            <a:endParaRPr lang="en-US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752" name="Text Box 62">
            <a:extLst>
              <a:ext uri="{FF2B5EF4-FFF2-40B4-BE49-F238E27FC236}">
                <a16:creationId xmlns:a16="http://schemas.microsoft.com/office/drawing/2014/main" id="{052AB486-6867-42A1-8D2E-53B6CF624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919" y="2713435"/>
            <a:ext cx="126920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Working Memory</a:t>
            </a:r>
          </a:p>
        </p:txBody>
      </p:sp>
      <p:sp>
        <p:nvSpPr>
          <p:cNvPr id="30753" name="Text Box 63">
            <a:extLst>
              <a:ext uri="{FF2B5EF4-FFF2-40B4-BE49-F238E27FC236}">
                <a16:creationId xmlns:a16="http://schemas.microsoft.com/office/drawing/2014/main" id="{95EB6AF8-BD7E-478F-962A-CD5D3AFB6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4212" y="3195549"/>
            <a:ext cx="2416046" cy="4308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CA" altLang="en-US" sz="11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AssignDriver</a:t>
            </a:r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(truck1,driver2)</a:t>
            </a:r>
          </a:p>
          <a:p>
            <a:r>
              <a:rPr lang="en-CA" altLang="en-US" sz="11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AssignDriver</a:t>
            </a:r>
            <a:r>
              <a:rPr lang="en-CA" altLang="en-US" sz="1100" dirty="0">
                <a:solidFill>
                  <a:schemeClr val="bg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(truck1,driver3)</a:t>
            </a:r>
            <a:endParaRPr lang="en-US" altLang="en-US" sz="1100" dirty="0">
              <a:solidFill>
                <a:schemeClr val="bg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755" name="Text Box 65">
            <a:extLst>
              <a:ext uri="{FF2B5EF4-FFF2-40B4-BE49-F238E27FC236}">
                <a16:creationId xmlns:a16="http://schemas.microsoft.com/office/drawing/2014/main" id="{9F4AD024-F0E7-4658-A2D9-72167CFD2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294" y="2975761"/>
            <a:ext cx="66198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Agenda</a:t>
            </a:r>
          </a:p>
        </p:txBody>
      </p:sp>
      <p:sp>
        <p:nvSpPr>
          <p:cNvPr id="30757" name="Text Box 67">
            <a:extLst>
              <a:ext uri="{FF2B5EF4-FFF2-40B4-BE49-F238E27FC236}">
                <a16:creationId xmlns:a16="http://schemas.microsoft.com/office/drawing/2014/main" id="{0E436616-4B6A-46F5-BB9D-A3F0F376F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306" y="862452"/>
            <a:ext cx="740569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Ruleset</a:t>
            </a:r>
          </a:p>
        </p:txBody>
      </p:sp>
      <p:cxnSp>
        <p:nvCxnSpPr>
          <p:cNvPr id="30758" name="AutoShape 68">
            <a:extLst>
              <a:ext uri="{FF2B5EF4-FFF2-40B4-BE49-F238E27FC236}">
                <a16:creationId xmlns:a16="http://schemas.microsoft.com/office/drawing/2014/main" id="{AB02DB55-E838-4E3D-B840-109D2725FC0A}"/>
              </a:ext>
            </a:extLst>
          </p:cNvPr>
          <p:cNvCxnSpPr>
            <a:cxnSpLocks noChangeShapeType="1"/>
            <a:stCxn id="30753" idx="2"/>
            <a:endCxn id="30726" idx="0"/>
          </p:cNvCxnSpPr>
          <p:nvPr/>
        </p:nvCxnSpPr>
        <p:spPr bwMode="auto">
          <a:xfrm>
            <a:off x="7612235" y="3626436"/>
            <a:ext cx="2607" cy="299055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759" name="Text Box 69">
            <a:extLst>
              <a:ext uri="{FF2B5EF4-FFF2-40B4-BE49-F238E27FC236}">
                <a16:creationId xmlns:a16="http://schemas.microsoft.com/office/drawing/2014/main" id="{1A608808-121B-4FEB-BCE4-22A359CF2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2200" y="3914559"/>
            <a:ext cx="32573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900" dirty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</a:rPr>
              <a:t>no</a:t>
            </a:r>
          </a:p>
        </p:txBody>
      </p:sp>
      <p:sp>
        <p:nvSpPr>
          <p:cNvPr id="30760" name="AutoShape 70">
            <a:extLst>
              <a:ext uri="{FF2B5EF4-FFF2-40B4-BE49-F238E27FC236}">
                <a16:creationId xmlns:a16="http://schemas.microsoft.com/office/drawing/2014/main" id="{6A1060D5-447E-4F13-A913-5697FC1A439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429126" y="2327584"/>
            <a:ext cx="421481" cy="550247"/>
          </a:xfrm>
          <a:custGeom>
            <a:avLst/>
            <a:gdLst>
              <a:gd name="T0" fmla="*/ 421481 w 21600"/>
              <a:gd name="T1" fmla="*/ 0 h 21600"/>
              <a:gd name="T2" fmla="*/ 0 w 21600"/>
              <a:gd name="T3" fmla="*/ 466725 h 21600"/>
              <a:gd name="T4" fmla="*/ 421481 w 21600"/>
              <a:gd name="T5" fmla="*/ 933450 h 21600"/>
              <a:gd name="T6" fmla="*/ 561975 w 21600"/>
              <a:gd name="T7" fmla="*/ 466725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rgbClr val="E1DEDB"/>
              </a:gs>
              <a:gs pos="100000">
                <a:schemeClr val="bg1"/>
              </a:gs>
            </a:gsLst>
            <a:lin ang="0" scaled="1"/>
          </a:gradFill>
          <a:ln w="12700">
            <a:solidFill>
              <a:srgbClr val="998C7C"/>
            </a:solidFill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 sz="1200">
              <a:solidFill>
                <a:schemeClr val="bg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56" name="Picture 55" descr="A close up of a sign&#10;&#10;Description automatically generated">
            <a:extLst>
              <a:ext uri="{FF2B5EF4-FFF2-40B4-BE49-F238E27FC236}">
                <a16:creationId xmlns:a16="http://schemas.microsoft.com/office/drawing/2014/main" id="{7E2E1A44-5FDC-474E-AB74-0CCE60082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42" y="2783445"/>
            <a:ext cx="1037034" cy="1037034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46DF433C-B319-44B1-9D91-4FEB4E979C4C}"/>
              </a:ext>
            </a:extLst>
          </p:cNvPr>
          <p:cNvSpPr/>
          <p:nvPr/>
        </p:nvSpPr>
        <p:spPr>
          <a:xfrm>
            <a:off x="3136553" y="2844068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3894556-113A-4F6F-8FBC-027628B3AE7F}"/>
              </a:ext>
            </a:extLst>
          </p:cNvPr>
          <p:cNvSpPr/>
          <p:nvPr/>
        </p:nvSpPr>
        <p:spPr>
          <a:xfrm>
            <a:off x="5306921" y="3789630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EC71AD1-88FA-43AB-A096-FBDECBD62CDB}"/>
              </a:ext>
            </a:extLst>
          </p:cNvPr>
          <p:cNvSpPr/>
          <p:nvPr/>
        </p:nvSpPr>
        <p:spPr>
          <a:xfrm>
            <a:off x="5309102" y="2894929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3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A865F1B-36D3-443D-B006-88365765DB51}"/>
              </a:ext>
            </a:extLst>
          </p:cNvPr>
          <p:cNvSpPr/>
          <p:nvPr/>
        </p:nvSpPr>
        <p:spPr>
          <a:xfrm>
            <a:off x="3146078" y="3820479"/>
            <a:ext cx="174504" cy="174504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F0ED87-1E6A-4D17-A324-04B0CC06F37F}"/>
              </a:ext>
            </a:extLst>
          </p:cNvPr>
          <p:cNvSpPr/>
          <p:nvPr/>
        </p:nvSpPr>
        <p:spPr>
          <a:xfrm>
            <a:off x="7483414" y="4734026"/>
            <a:ext cx="259969" cy="259969"/>
          </a:xfrm>
          <a:prstGeom prst="ellipse">
            <a:avLst/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BF12D1C-73A7-4459-8115-2E1D0E0897AD}"/>
              </a:ext>
            </a:extLst>
          </p:cNvPr>
          <p:cNvSpPr/>
          <p:nvPr/>
        </p:nvSpPr>
        <p:spPr>
          <a:xfrm>
            <a:off x="667766" y="3274685"/>
            <a:ext cx="259969" cy="259969"/>
          </a:xfrm>
          <a:prstGeom prst="ellipse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68" name="AutoShape 38">
            <a:extLst>
              <a:ext uri="{FF2B5EF4-FFF2-40B4-BE49-F238E27FC236}">
                <a16:creationId xmlns:a16="http://schemas.microsoft.com/office/drawing/2014/main" id="{56500B63-80B8-4545-92C6-9B95752B0076}"/>
              </a:ext>
            </a:extLst>
          </p:cNvPr>
          <p:cNvCxnSpPr>
            <a:cxnSpLocks noChangeShapeType="1"/>
            <a:stCxn id="66" idx="6"/>
            <a:endCxn id="30750" idx="1"/>
          </p:cNvCxnSpPr>
          <p:nvPr/>
        </p:nvCxnSpPr>
        <p:spPr bwMode="auto">
          <a:xfrm flipV="1">
            <a:off x="927735" y="3400680"/>
            <a:ext cx="340962" cy="3990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Footer Placeholder 5">
            <a:extLst>
              <a:ext uri="{FF2B5EF4-FFF2-40B4-BE49-F238E27FC236}">
                <a16:creationId xmlns:a16="http://schemas.microsoft.com/office/drawing/2014/main" id="{06426C50-1E54-490E-8CC0-8BB868FDA8B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1599-B99C-4DE4-AF2B-CD98E486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 for iteration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916EA615-7DEE-45E7-ABDE-F90E852548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884664"/>
            <a:ext cx="5036820" cy="382589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rule records every row that contain the name of a given state (e.g. California) in all the tables of a document.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equivalent to 6 nested for loops.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DF180-2996-4996-9EA2-1F893FE64B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B2057-0348-47BC-8C51-028B648B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1981886"/>
            <a:ext cx="4533900" cy="1704975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C2D398F4-877C-4AEB-94FC-CA3DAB81C2C0}"/>
              </a:ext>
            </a:extLst>
          </p:cNvPr>
          <p:cNvGrpSpPr/>
          <p:nvPr/>
        </p:nvGrpSpPr>
        <p:grpSpPr>
          <a:xfrm>
            <a:off x="6291314" y="1488764"/>
            <a:ext cx="1914030" cy="2172564"/>
            <a:chOff x="6397689" y="1026777"/>
            <a:chExt cx="1914030" cy="217256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37903F-7D8C-42CC-A14D-C7969CEC45DD}"/>
                </a:ext>
              </a:extLst>
            </p:cNvPr>
            <p:cNvSpPr txBox="1"/>
            <p:nvPr/>
          </p:nvSpPr>
          <p:spPr>
            <a:xfrm>
              <a:off x="7485852" y="1026777"/>
              <a:ext cx="8258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document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595161E-23B4-445E-8FFB-8B2CD8447A5A}"/>
                </a:ext>
              </a:extLst>
            </p:cNvPr>
            <p:cNvSpPr txBox="1"/>
            <p:nvPr/>
          </p:nvSpPr>
          <p:spPr>
            <a:xfrm>
              <a:off x="7485852" y="134547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page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B38D535-ECA6-4799-A215-8EFC32743693}"/>
                </a:ext>
              </a:extLst>
            </p:cNvPr>
            <p:cNvSpPr txBox="1"/>
            <p:nvPr/>
          </p:nvSpPr>
          <p:spPr>
            <a:xfrm>
              <a:off x="7485852" y="1652344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table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F978E6-E41D-4A21-BA05-2455D45B6E4A}"/>
                </a:ext>
              </a:extLst>
            </p:cNvPr>
            <p:cNvSpPr txBox="1"/>
            <p:nvPr/>
          </p:nvSpPr>
          <p:spPr>
            <a:xfrm>
              <a:off x="7485852" y="1959218"/>
              <a:ext cx="4235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row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9CF9E96-369B-4679-868A-F73D21E7400B}"/>
                </a:ext>
              </a:extLst>
            </p:cNvPr>
            <p:cNvSpPr txBox="1"/>
            <p:nvPr/>
          </p:nvSpPr>
          <p:spPr>
            <a:xfrm>
              <a:off x="7485852" y="2289611"/>
              <a:ext cx="4090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cell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FCC1BBC-B0D1-482B-9902-8CDA33865C03}"/>
                </a:ext>
              </a:extLst>
            </p:cNvPr>
            <p:cNvSpPr txBox="1"/>
            <p:nvPr/>
          </p:nvSpPr>
          <p:spPr>
            <a:xfrm>
              <a:off x="7485852" y="2618558"/>
              <a:ext cx="4154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line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15ECE8F-581B-4B2A-9E0C-28DB76EBF749}"/>
                </a:ext>
              </a:extLst>
            </p:cNvPr>
            <p:cNvGrpSpPr/>
            <p:nvPr/>
          </p:nvGrpSpPr>
          <p:grpSpPr>
            <a:xfrm>
              <a:off x="6397689" y="1092164"/>
              <a:ext cx="1005114" cy="2050623"/>
              <a:chOff x="6397689" y="1092164"/>
              <a:chExt cx="1005114" cy="205062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A8A6973-E3EF-46AC-9CA5-A20DB99D4EED}"/>
                  </a:ext>
                </a:extLst>
              </p:cNvPr>
              <p:cNvSpPr/>
              <p:nvPr/>
            </p:nvSpPr>
            <p:spPr>
              <a:xfrm>
                <a:off x="6840687" y="1092164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8B79F76-AF82-496C-9B5D-021749EB379C}"/>
                  </a:ext>
                </a:extLst>
              </p:cNvPr>
              <p:cNvSpPr/>
              <p:nvPr/>
            </p:nvSpPr>
            <p:spPr>
              <a:xfrm>
                <a:off x="6552163" y="1399038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61FA2B3-A002-4356-AFAD-47213481BF46}"/>
                  </a:ext>
                </a:extLst>
              </p:cNvPr>
              <p:cNvSpPr/>
              <p:nvPr/>
            </p:nvSpPr>
            <p:spPr>
              <a:xfrm>
                <a:off x="6840687" y="1399038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B5365E-9037-48EA-812F-49538FCA3BF0}"/>
                  </a:ext>
                </a:extLst>
              </p:cNvPr>
              <p:cNvSpPr/>
              <p:nvPr/>
            </p:nvSpPr>
            <p:spPr>
              <a:xfrm>
                <a:off x="7129211" y="1399645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FBA5D3D-01DB-4A7C-83C8-0ED4F9F7D8BA}"/>
                  </a:ext>
                </a:extLst>
              </p:cNvPr>
              <p:cNvSpPr/>
              <p:nvPr/>
            </p:nvSpPr>
            <p:spPr>
              <a:xfrm>
                <a:off x="6397689" y="1705912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0FACCC4-A20C-46B1-8C77-91CE87C3A5E7}"/>
                  </a:ext>
                </a:extLst>
              </p:cNvPr>
              <p:cNvSpPr/>
              <p:nvPr/>
            </p:nvSpPr>
            <p:spPr>
              <a:xfrm>
                <a:off x="6704563" y="1705912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3EE21BF-934F-43B3-8692-F79A9B64AA74}"/>
                  </a:ext>
                </a:extLst>
              </p:cNvPr>
              <p:cNvSpPr/>
              <p:nvPr/>
            </p:nvSpPr>
            <p:spPr>
              <a:xfrm>
                <a:off x="6552163" y="201278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29C8BF5-9FC0-4E5E-9EB2-78040779086E}"/>
                  </a:ext>
                </a:extLst>
              </p:cNvPr>
              <p:cNvSpPr/>
              <p:nvPr/>
            </p:nvSpPr>
            <p:spPr>
              <a:xfrm>
                <a:off x="6840687" y="201278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52EBFE8-B533-46CE-AA7E-585B3342109A}"/>
                  </a:ext>
                </a:extLst>
              </p:cNvPr>
              <p:cNvSpPr/>
              <p:nvPr/>
            </p:nvSpPr>
            <p:spPr>
              <a:xfrm>
                <a:off x="6432680" y="2343179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E50FAEE-FA0B-4F5B-BAA1-AD55A6D30A64}"/>
                  </a:ext>
                </a:extLst>
              </p:cNvPr>
              <p:cNvSpPr/>
              <p:nvPr/>
            </p:nvSpPr>
            <p:spPr>
              <a:xfrm>
                <a:off x="6704563" y="2343179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5950532-26A9-413D-B1BC-DC4F02D71F2E}"/>
                  </a:ext>
                </a:extLst>
              </p:cNvPr>
              <p:cNvSpPr/>
              <p:nvPr/>
            </p:nvSpPr>
            <p:spPr>
              <a:xfrm>
                <a:off x="6976446" y="2343179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3BC3BEE-387F-48AF-8E8E-EA5A2B1BD521}"/>
                  </a:ext>
                </a:extLst>
              </p:cNvPr>
              <p:cNvSpPr/>
              <p:nvPr/>
            </p:nvSpPr>
            <p:spPr>
              <a:xfrm>
                <a:off x="7248329" y="2343179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A257C53-FCD5-4297-8377-2EF278C7BA87}"/>
                  </a:ext>
                </a:extLst>
              </p:cNvPr>
              <p:cNvSpPr/>
              <p:nvPr/>
            </p:nvSpPr>
            <p:spPr>
              <a:xfrm>
                <a:off x="6823010" y="267212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267AC0-77DC-4AE3-ACC0-DB74078ECF0D}"/>
                  </a:ext>
                </a:extLst>
              </p:cNvPr>
              <p:cNvSpPr/>
              <p:nvPr/>
            </p:nvSpPr>
            <p:spPr>
              <a:xfrm>
                <a:off x="7111534" y="267212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4FAFAF6-507D-43FF-B19C-D423BEBD9BEC}"/>
                  </a:ext>
                </a:extLst>
              </p:cNvPr>
              <p:cNvCxnSpPr>
                <a:stCxn id="6" idx="3"/>
                <a:endCxn id="7" idx="7"/>
              </p:cNvCxnSpPr>
              <p:nvPr/>
            </p:nvCxnSpPr>
            <p:spPr>
              <a:xfrm flipH="1">
                <a:off x="6684015" y="1224016"/>
                <a:ext cx="179294" cy="197644"/>
              </a:xfrm>
              <a:prstGeom prst="line">
                <a:avLst/>
              </a:prstGeom>
              <a:ln w="6350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73DF769-E69B-49D0-95F4-F6DACD6B0A31}"/>
                  </a:ext>
                </a:extLst>
              </p:cNvPr>
              <p:cNvCxnSpPr>
                <a:cxnSpLocks/>
                <a:stCxn id="6" idx="4"/>
                <a:endCxn id="8" idx="0"/>
              </p:cNvCxnSpPr>
              <p:nvPr/>
            </p:nvCxnSpPr>
            <p:spPr>
              <a:xfrm>
                <a:off x="6917924" y="1246638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1140A1E-68AB-477F-89B5-72860B31EAE7}"/>
                  </a:ext>
                </a:extLst>
              </p:cNvPr>
              <p:cNvCxnSpPr>
                <a:stCxn id="6" idx="5"/>
                <a:endCxn id="9" idx="1"/>
              </p:cNvCxnSpPr>
              <p:nvPr/>
            </p:nvCxnSpPr>
            <p:spPr>
              <a:xfrm>
                <a:off x="6972539" y="1224016"/>
                <a:ext cx="179294" cy="198251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73337F-E504-4D29-8ED6-94FDD0CDEB75}"/>
                  </a:ext>
                </a:extLst>
              </p:cNvPr>
              <p:cNvCxnSpPr>
                <a:stCxn id="7" idx="3"/>
                <a:endCxn id="10" idx="0"/>
              </p:cNvCxnSpPr>
              <p:nvPr/>
            </p:nvCxnSpPr>
            <p:spPr>
              <a:xfrm flipH="1">
                <a:off x="6474926" y="1530890"/>
                <a:ext cx="99859" cy="175022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9E9A6A6-33B9-486F-A0FB-BE32FF9E8DF1}"/>
                  </a:ext>
                </a:extLst>
              </p:cNvPr>
              <p:cNvCxnSpPr>
                <a:stCxn id="7" idx="5"/>
                <a:endCxn id="11" idx="0"/>
              </p:cNvCxnSpPr>
              <p:nvPr/>
            </p:nvCxnSpPr>
            <p:spPr>
              <a:xfrm>
                <a:off x="6684015" y="1530890"/>
                <a:ext cx="97785" cy="175022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7F09919-8224-4C0D-890B-BA7CB6F50E2E}"/>
                  </a:ext>
                </a:extLst>
              </p:cNvPr>
              <p:cNvCxnSpPr>
                <a:stCxn id="11" idx="3"/>
                <a:endCxn id="12" idx="0"/>
              </p:cNvCxnSpPr>
              <p:nvPr/>
            </p:nvCxnSpPr>
            <p:spPr>
              <a:xfrm flipH="1">
                <a:off x="6629400" y="1837764"/>
                <a:ext cx="97785" cy="175022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B0DFB66-0B8C-4B03-B923-10C6AF099807}"/>
                  </a:ext>
                </a:extLst>
              </p:cNvPr>
              <p:cNvCxnSpPr>
                <a:stCxn id="11" idx="5"/>
                <a:endCxn id="13" idx="0"/>
              </p:cNvCxnSpPr>
              <p:nvPr/>
            </p:nvCxnSpPr>
            <p:spPr>
              <a:xfrm>
                <a:off x="6836415" y="1837764"/>
                <a:ext cx="81509" cy="175022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7C71165-BB15-46FE-90F5-74C3C7757C1E}"/>
                  </a:ext>
                </a:extLst>
              </p:cNvPr>
              <p:cNvCxnSpPr>
                <a:cxnSpLocks/>
                <a:stCxn id="13" idx="3"/>
                <a:endCxn id="14" idx="7"/>
              </p:cNvCxnSpPr>
              <p:nvPr/>
            </p:nvCxnSpPr>
            <p:spPr>
              <a:xfrm flipH="1">
                <a:off x="6564532" y="2144638"/>
                <a:ext cx="298777" cy="221163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FBB1758-7A9A-45D0-B27B-9C9CBED22038}"/>
                  </a:ext>
                </a:extLst>
              </p:cNvPr>
              <p:cNvCxnSpPr>
                <a:cxnSpLocks/>
                <a:stCxn id="13" idx="4"/>
                <a:endCxn id="15" idx="0"/>
              </p:cNvCxnSpPr>
              <p:nvPr/>
            </p:nvCxnSpPr>
            <p:spPr>
              <a:xfrm flipH="1">
                <a:off x="6781800" y="2167260"/>
                <a:ext cx="136124" cy="175919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88104DD-915D-4338-B4F0-A2012B6946B6}"/>
                  </a:ext>
                </a:extLst>
              </p:cNvPr>
              <p:cNvCxnSpPr>
                <a:cxnSpLocks/>
                <a:stCxn id="13" idx="4"/>
                <a:endCxn id="16" idx="0"/>
              </p:cNvCxnSpPr>
              <p:nvPr/>
            </p:nvCxnSpPr>
            <p:spPr>
              <a:xfrm>
                <a:off x="6917924" y="2167260"/>
                <a:ext cx="135759" cy="175919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58E54F3-912F-4CB0-BA5F-86DC321B21A1}"/>
                  </a:ext>
                </a:extLst>
              </p:cNvPr>
              <p:cNvCxnSpPr>
                <a:cxnSpLocks/>
                <a:stCxn id="13" idx="5"/>
                <a:endCxn id="17" idx="0"/>
              </p:cNvCxnSpPr>
              <p:nvPr/>
            </p:nvCxnSpPr>
            <p:spPr>
              <a:xfrm>
                <a:off x="6972539" y="2144638"/>
                <a:ext cx="353027" cy="198541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61B4A6C-B3E4-4C86-B67D-709B623C3365}"/>
                  </a:ext>
                </a:extLst>
              </p:cNvPr>
              <p:cNvCxnSpPr>
                <a:stCxn id="16" idx="3"/>
                <a:endCxn id="18" idx="0"/>
              </p:cNvCxnSpPr>
              <p:nvPr/>
            </p:nvCxnSpPr>
            <p:spPr>
              <a:xfrm flipH="1">
                <a:off x="6900247" y="2475031"/>
                <a:ext cx="98821" cy="197095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8096CEE-8D33-4565-8FF7-B66616893D0B}"/>
                  </a:ext>
                </a:extLst>
              </p:cNvPr>
              <p:cNvCxnSpPr>
                <a:stCxn id="16" idx="5"/>
                <a:endCxn id="19" idx="0"/>
              </p:cNvCxnSpPr>
              <p:nvPr/>
            </p:nvCxnSpPr>
            <p:spPr>
              <a:xfrm>
                <a:off x="7108298" y="2475031"/>
                <a:ext cx="80473" cy="197095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8D8247A-4AA8-4933-8FD6-B1F86CC76A93}"/>
                  </a:ext>
                </a:extLst>
              </p:cNvPr>
              <p:cNvSpPr/>
              <p:nvPr/>
            </p:nvSpPr>
            <p:spPr>
              <a:xfrm>
                <a:off x="6534486" y="298770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698C055A-EBF0-46F1-97CA-A3331BD001A2}"/>
                  </a:ext>
                </a:extLst>
              </p:cNvPr>
              <p:cNvSpPr/>
              <p:nvPr/>
            </p:nvSpPr>
            <p:spPr>
              <a:xfrm>
                <a:off x="6823010" y="2987706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1C40F32-6F6B-42F3-A001-A1140E3FC38A}"/>
                  </a:ext>
                </a:extLst>
              </p:cNvPr>
              <p:cNvSpPr/>
              <p:nvPr/>
            </p:nvSpPr>
            <p:spPr>
              <a:xfrm>
                <a:off x="7111534" y="2988313"/>
                <a:ext cx="154474" cy="15447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6D9CBAF-613E-413B-BBE7-C0F7D35085F9}"/>
                  </a:ext>
                </a:extLst>
              </p:cNvPr>
              <p:cNvCxnSpPr>
                <a:cxnSpLocks/>
                <a:stCxn id="18" idx="3"/>
                <a:endCxn id="57" idx="7"/>
              </p:cNvCxnSpPr>
              <p:nvPr/>
            </p:nvCxnSpPr>
            <p:spPr>
              <a:xfrm flipH="1">
                <a:off x="6666338" y="2803978"/>
                <a:ext cx="179294" cy="206350"/>
              </a:xfrm>
              <a:prstGeom prst="line">
                <a:avLst/>
              </a:prstGeom>
              <a:ln w="6350">
                <a:solidFill>
                  <a:schemeClr val="accent5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57A3B85-D2D1-4052-B2DE-5FCEEAE3B099}"/>
                  </a:ext>
                </a:extLst>
              </p:cNvPr>
              <p:cNvCxnSpPr>
                <a:cxnSpLocks/>
                <a:stCxn id="18" idx="4"/>
                <a:endCxn id="58" idx="0"/>
              </p:cNvCxnSpPr>
              <p:nvPr/>
            </p:nvCxnSpPr>
            <p:spPr>
              <a:xfrm>
                <a:off x="6900247" y="2826600"/>
                <a:ext cx="0" cy="161106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44C8C59-9CD7-4142-B8F1-28D242ADEF2D}"/>
                  </a:ext>
                </a:extLst>
              </p:cNvPr>
              <p:cNvCxnSpPr>
                <a:cxnSpLocks/>
                <a:stCxn id="18" idx="5"/>
                <a:endCxn id="59" idx="1"/>
              </p:cNvCxnSpPr>
              <p:nvPr/>
            </p:nvCxnSpPr>
            <p:spPr>
              <a:xfrm>
                <a:off x="6954862" y="2803978"/>
                <a:ext cx="179294" cy="206957"/>
              </a:xfrm>
              <a:prstGeom prst="line">
                <a:avLst/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A42CA0A-92BE-47C0-9FAC-CD6C03F37683}"/>
                </a:ext>
              </a:extLst>
            </p:cNvPr>
            <p:cNvSpPr txBox="1"/>
            <p:nvPr/>
          </p:nvSpPr>
          <p:spPr>
            <a:xfrm>
              <a:off x="7485852" y="2937731"/>
              <a:ext cx="5052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7122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using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21E97F1-BDD7-433B-B34E-2B5E6305FEBC}"/>
              </a:ext>
            </a:extLst>
          </p:cNvPr>
          <p:cNvSpPr txBox="1">
            <a:spLocks/>
          </p:cNvSpPr>
          <p:nvPr/>
        </p:nvSpPr>
        <p:spPr>
          <a:xfrm>
            <a:off x="6467473" y="0"/>
            <a:ext cx="2743200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0" tIns="0" rIns="182880" bIns="0" rtlCol="0" anchor="ctr">
            <a:noAutofit/>
          </a:bodyPr>
          <a:lstStyle>
            <a:lvl1pPr indent="0" defTabSz="457200">
              <a:lnSpc>
                <a:spcPct val="200000"/>
              </a:lnSpc>
              <a:spcBef>
                <a:spcPts val="0"/>
              </a:spcBef>
              <a:buFont typeface="Arial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1pPr>
            <a:lvl2pPr marL="458788" lvl="1" indent="-285750" defTabSz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2pPr>
            <a:lvl3pPr marL="396875" indent="-173038" defTabSz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3pPr>
            <a:lvl4pPr marL="625475" indent="-168275" defTabSz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4pPr>
            <a:lvl5pPr marL="803275" indent="-173038" defTabSz="4572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»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ea typeface="Arial" charset="0"/>
                <a:cs typeface="Arial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1"/>
            <a:r>
              <a:rPr lang="en-US" dirty="0"/>
              <a:t>Implement decision service in ODM and invoke it as REST service from a workflow</a:t>
            </a:r>
          </a:p>
          <a:p>
            <a:pPr lvl="1"/>
            <a:r>
              <a:rPr lang="en-US" dirty="0"/>
              <a:t>Different life cycle, owners, governance</a:t>
            </a:r>
          </a:p>
          <a:p>
            <a:pPr lvl="1"/>
            <a:r>
              <a:rPr lang="en-US" dirty="0"/>
              <a:t>Easier maintenance and DevOps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24FE05A-83E4-3447-96C7-A7BC772D0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11049" r="2334"/>
          <a:stretch/>
        </p:blipFill>
        <p:spPr bwMode="auto">
          <a:xfrm>
            <a:off x="638622" y="826020"/>
            <a:ext cx="5645751" cy="147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7558C9CA-BEC2-EF46-BDAF-1815A9E06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5899" b="10196"/>
          <a:stretch/>
        </p:blipFill>
        <p:spPr bwMode="auto">
          <a:xfrm>
            <a:off x="638622" y="2916463"/>
            <a:ext cx="1735019" cy="602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524DA0-0589-3540-B759-BC4D4EC69421}"/>
              </a:ext>
            </a:extLst>
          </p:cNvPr>
          <p:cNvSpPr/>
          <p:nvPr/>
        </p:nvSpPr>
        <p:spPr>
          <a:xfrm>
            <a:off x="2235644" y="3545200"/>
            <a:ext cx="3541059" cy="1054352"/>
          </a:xfrm>
          <a:prstGeom prst="roundRect">
            <a:avLst>
              <a:gd name="adj" fmla="val 5322"/>
            </a:avLst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50E69EEB-2DE5-1445-862F-DCE82A816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02" y="3618102"/>
            <a:ext cx="1380593" cy="391230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0">
                <a:srgbClr val="E2EFFF"/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/>
            <a:r>
              <a:rPr lang="en-US" sz="1013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/>
              </a:rPr>
              <a:t>debt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0806BC0-9427-194F-BFF5-680AF22DF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01" y="4017847"/>
            <a:ext cx="1409646" cy="436820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0">
                <a:srgbClr val="E2EFFF"/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/>
            <a:r>
              <a:rPr lang="en-US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/>
                <a:cs typeface="Courier New" panose="02070309020205020404" pitchFamily="49" charset="0"/>
              </a:rPr>
              <a:t>employment history</a:t>
            </a: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DD6BFB2F-536B-9E4C-87E2-A3B1207EE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504" y="3928274"/>
            <a:ext cx="828226" cy="379810"/>
          </a:xfrm>
          <a:prstGeom prst="rightArrow">
            <a:avLst>
              <a:gd name="adj1" fmla="val 50000"/>
              <a:gd name="adj2" fmla="val 54165"/>
            </a:avLst>
          </a:prstGeom>
          <a:gradFill rotWithShape="0">
            <a:gsLst>
              <a:gs pos="0">
                <a:srgbClr val="E2EFFF"/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defTabSz="685783"/>
            <a:r>
              <a:rPr lang="en-US" sz="1013" dirty="0">
                <a:solidFill>
                  <a:srgbClr val="000000">
                    <a:lumMod val="65000"/>
                    <a:lumOff val="35000"/>
                  </a:srgbClr>
                </a:solidFill>
                <a:latin typeface="IBM Plex Sans"/>
              </a:rPr>
              <a:t>rating</a:t>
            </a:r>
          </a:p>
        </p:txBody>
      </p:sp>
      <p:sp>
        <p:nvSpPr>
          <p:cNvPr id="13" name="Text Box 19">
            <a:extLst>
              <a:ext uri="{FF2B5EF4-FFF2-40B4-BE49-F238E27FC236}">
                <a16:creationId xmlns:a16="http://schemas.microsoft.com/office/drawing/2014/main" id="{946DF96C-AA58-AB4E-8A8E-A5B10AF85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3590" y="3536197"/>
            <a:ext cx="1725044" cy="25555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685783">
              <a:tabLst>
                <a:tab pos="0" algn="l"/>
                <a:tab pos="914378" algn="l"/>
                <a:tab pos="1828754" algn="l"/>
                <a:tab pos="2743132" algn="l"/>
                <a:tab pos="3657509" algn="l"/>
                <a:tab pos="4571886" algn="l"/>
                <a:tab pos="5486263" algn="l"/>
                <a:tab pos="6400640" algn="l"/>
                <a:tab pos="7315017" algn="l"/>
                <a:tab pos="8229395" algn="l"/>
                <a:tab pos="9143771" algn="l"/>
                <a:tab pos="10058149" algn="l"/>
              </a:tabLst>
            </a:pPr>
            <a:r>
              <a:rPr lang="en-US" altLang="en-US" sz="1200" dirty="0">
                <a:solidFill>
                  <a:srgbClr val="0070C0"/>
                </a:solidFill>
                <a:latin typeface="IBM Plex Sans"/>
                <a:cs typeface="Arial" panose="020B0604020202020204" pitchFamily="34" charset="0"/>
              </a:rPr>
              <a:t>determine credit rating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2268793-6B5B-064C-9574-86D50364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174" y="3859784"/>
            <a:ext cx="3240343" cy="50432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D0758-C088-734E-9163-E0E8B9DBF3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03" y="2888240"/>
            <a:ext cx="623498" cy="5630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14CF4-90FE-A547-84FF-C3CC11BCA54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03" y="1331925"/>
            <a:ext cx="669681" cy="5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8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E38E-00BF-403E-9EA2-FC56408E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Existential conditions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136CE-573F-4041-8C5C-06E48E3C65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8600" y="911874"/>
            <a:ext cx="8208645" cy="4250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Used to check whether one or more business terms of a certain type exist in a set of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26F09-A502-488B-B091-8C7069A3EC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137EBA1-E505-4935-9DBD-0E3BD511B9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EACE6C-D809-41CD-AE2A-671EB60D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41187"/>
            <a:ext cx="4838700" cy="615553"/>
          </a:xfrm>
          <a:prstGeom prst="rect">
            <a:avLst/>
          </a:prstGeom>
          <a:noFill/>
          <a:ln>
            <a:solidFill>
              <a:schemeClr val="tx2">
                <a:lumMod val="90000"/>
              </a:schemeClr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there is 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 customer where the category of this customer is Gold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6F2ECB3-CA62-49A7-B79F-D95ECE16C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76483"/>
            <a:ext cx="4899660" cy="615553"/>
          </a:xfrm>
          <a:prstGeom prst="rect">
            <a:avLst/>
          </a:prstGeom>
          <a:noFill/>
          <a:ln>
            <a:solidFill>
              <a:schemeClr val="tx2">
                <a:lumMod val="90000"/>
              </a:schemeClr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f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there is no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 customer where</a:t>
            </a: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the category of this customer is Gold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hen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10E9558-C63F-41BE-82FE-206610B15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00089"/>
            <a:ext cx="7364730" cy="1077218"/>
          </a:xfrm>
          <a:prstGeom prst="rect">
            <a:avLst/>
          </a:prstGeom>
          <a:noFill/>
          <a:ln>
            <a:solidFill>
              <a:schemeClr val="tx2">
                <a:lumMod val="90000"/>
              </a:schemeClr>
            </a:solidFill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efinitions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set 'silver customers' to all customers where the category of each customer is Silver;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set 'silver count' to the number of 'silver customers</a:t>
            </a: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'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33339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if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there are at least (</a:t>
            </a: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silver count</a:t>
            </a: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 + 1) customers where the category of each customer is Gold,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Then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333399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99"/>
                </a:solidFill>
                <a:effectLst/>
                <a:latin typeface="Consolas" panose="020B0609020204030204" pitchFamily="49" charset="0"/>
              </a:rPr>
              <a:t>...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0CE8D1-8D58-41FF-B98C-26225B2BE94D}"/>
              </a:ext>
            </a:extLst>
          </p:cNvPr>
          <p:cNvSpPr txBox="1">
            <a:spLocks/>
          </p:cNvSpPr>
          <p:nvPr/>
        </p:nvSpPr>
        <p:spPr>
          <a:xfrm>
            <a:off x="228600" y="2864273"/>
            <a:ext cx="8686800" cy="3358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20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This rule checks whether there are more Gold customers than Silver customers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8877F-BE05-46B5-8A05-11FED0265A1E}"/>
              </a:ext>
            </a:extLst>
          </p:cNvPr>
          <p:cNvSpPr/>
          <p:nvPr/>
        </p:nvSpPr>
        <p:spPr>
          <a:xfrm>
            <a:off x="134437" y="4463082"/>
            <a:ext cx="38459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https://en.wikipedia.org/wiki/Quantifier_(logic)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62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E44B0-25AA-4FC2-AB81-C8BC399F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as a general-purpose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845C9-B9A1-47FE-ADFE-F5BCEFFB2B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you have an object model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you have validations or inferences to perform on model instances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then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you can use an ODM rule-based implementation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Rules to validate Excel spreadsheets content using Apache POI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Rules to validate and navigate BACA JSON: </a:t>
            </a:r>
            <a:r>
              <a:rPr lang="en-US" sz="800" dirty="0">
                <a:hlinkClick r:id="rId2"/>
              </a:rPr>
              <a:t>https://github.ibm.com/pberland/lcr-baiw-poc</a:t>
            </a:r>
            <a:endParaRPr lang="en-US" sz="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Rules to validate PDF forms using Apache </a:t>
            </a:r>
            <a:r>
              <a:rPr lang="en-US" dirty="0" err="1"/>
              <a:t>PDFBox</a:t>
            </a:r>
            <a:r>
              <a:rPr lang="en-US" dirty="0"/>
              <a:t>: </a:t>
            </a:r>
            <a:r>
              <a:rPr lang="en-US" sz="800" dirty="0">
                <a:hlinkClick r:id="rId3"/>
              </a:rPr>
              <a:t>https://github.com/pberlandier/odm-with-pdfbox</a:t>
            </a:r>
            <a:endParaRPr lang="en-US" sz="8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Rules to validate rules: </a:t>
            </a:r>
            <a:r>
              <a:rPr lang="en-US" sz="800" dirty="0">
                <a:hlinkClick r:id="rId4"/>
              </a:rPr>
              <a:t>https://github.com/ODMDev/odm-transformation-advisor</a:t>
            </a:r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EC4C0-0C64-4AAF-B61A-981DA8CFA00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EB556A7-EDDF-4C9D-B7DE-1A05E84C70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57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possible decision deployment targets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4501" y="998580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on Cloud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(SaaS)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63380" y="991954"/>
            <a:ext cx="1367624" cy="1200647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for Developers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91695" y="998580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</a:t>
            </a: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runtime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on OCP and CNCF K8s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55160" y="998580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Standard for z/OS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74667" y="3153954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Decision Center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0835" y="1881411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75692" y="1881411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04007" y="1881411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67472" y="1881411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cxnSp>
        <p:nvCxnSpPr>
          <p:cNvPr id="18" name="Elbow Connector 17"/>
          <p:cNvCxnSpPr>
            <a:stCxn id="12" idx="0"/>
            <a:endCxn id="13" idx="2"/>
          </p:cNvCxnSpPr>
          <p:nvPr/>
        </p:nvCxnSpPr>
        <p:spPr>
          <a:xfrm rot="16200000" flipV="1">
            <a:off x="2563436" y="958911"/>
            <a:ext cx="1043943" cy="3346144"/>
          </a:xfrm>
          <a:prstGeom prst="bentConnector3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2" idx="0"/>
            <a:endCxn id="14" idx="2"/>
          </p:cNvCxnSpPr>
          <p:nvPr/>
        </p:nvCxnSpPr>
        <p:spPr>
          <a:xfrm rot="16200000" flipV="1">
            <a:off x="3330865" y="1726339"/>
            <a:ext cx="1043943" cy="181128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2" idx="0"/>
            <a:endCxn id="15" idx="2"/>
          </p:cNvCxnSpPr>
          <p:nvPr/>
        </p:nvCxnSpPr>
        <p:spPr>
          <a:xfrm rot="5400000" flipH="1" flipV="1">
            <a:off x="4845022" y="2023469"/>
            <a:ext cx="1043943" cy="1217028"/>
          </a:xfrm>
          <a:prstGeom prst="bentConnector3">
            <a:avLst/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2" idx="0"/>
            <a:endCxn id="16" idx="2"/>
          </p:cNvCxnSpPr>
          <p:nvPr/>
        </p:nvCxnSpPr>
        <p:spPr>
          <a:xfrm rot="5400000" flipH="1" flipV="1">
            <a:off x="5576754" y="1291737"/>
            <a:ext cx="1043943" cy="268049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89920" y="3024779"/>
            <a:ext cx="323683" cy="32368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DDC30B-34E8-4FC1-A59C-B76053A49260}"/>
              </a:ext>
            </a:extLst>
          </p:cNvPr>
          <p:cNvSpPr/>
          <p:nvPr/>
        </p:nvSpPr>
        <p:spPr>
          <a:xfrm>
            <a:off x="3780682" y="991954"/>
            <a:ext cx="1367624" cy="1200647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3BC9">
                    <a:lumMod val="60000"/>
                    <a:lumOff val="40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ODM Server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3BC9">
                    <a:lumMod val="60000"/>
                    <a:lumOff val="40000"/>
                  </a:srgbClr>
                </a:solidFill>
                <a:latin typeface="IBM Plex Sans"/>
                <a:cs typeface="Arial"/>
              </a:rPr>
              <a:t>on WAS (VM)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3BC9">
                  <a:lumMod val="60000"/>
                  <a:lumOff val="40000"/>
                </a:srgbClr>
              </a:solidFill>
              <a:effectLst/>
              <a:uLnTx/>
              <a:uFillTx/>
              <a:latin typeface="IBM Plex Sans"/>
              <a:ea typeface="+mn-ea"/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CFD67F-2A9F-43EF-A287-BF4DB4E7C982}"/>
              </a:ext>
            </a:extLst>
          </p:cNvPr>
          <p:cNvSpPr/>
          <p:nvPr/>
        </p:nvSpPr>
        <p:spPr>
          <a:xfrm>
            <a:off x="3892994" y="1874785"/>
            <a:ext cx="1143000" cy="228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E177D">
                    <a:lumMod val="75000"/>
                  </a:srgbClr>
                </a:solidFill>
                <a:effectLst/>
                <a:uLnTx/>
                <a:uFillTx/>
                <a:latin typeface="IBM Plex Sans"/>
                <a:ea typeface="+mn-ea"/>
                <a:cs typeface="Arial"/>
              </a:rPr>
              <a:t>RES</a:t>
            </a:r>
          </a:p>
        </p:txBody>
      </p:sp>
      <p:cxnSp>
        <p:nvCxnSpPr>
          <p:cNvPr id="27" name="Elbow Connector 18">
            <a:extLst>
              <a:ext uri="{FF2B5EF4-FFF2-40B4-BE49-F238E27FC236}">
                <a16:creationId xmlns:a16="http://schemas.microsoft.com/office/drawing/2014/main" id="{6A613876-84A9-48FB-B1CA-820D69426CB7}"/>
              </a:ext>
            </a:extLst>
          </p:cNvPr>
          <p:cNvCxnSpPr>
            <a:cxnSpLocks/>
            <a:stCxn id="30" idx="2"/>
            <a:endCxn id="24" idx="2"/>
          </p:cNvCxnSpPr>
          <p:nvPr/>
        </p:nvCxnSpPr>
        <p:spPr>
          <a:xfrm rot="16200000" flipV="1">
            <a:off x="4147431" y="2420448"/>
            <a:ext cx="921394" cy="287268"/>
          </a:xfrm>
          <a:prstGeom prst="bentConnector3">
            <a:avLst>
              <a:gd name="adj1" fmla="val 41815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A93AF582-973B-4420-9714-CCDADBF87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09" y="1036308"/>
            <a:ext cx="323684" cy="3236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EFD59B-67B2-40C9-A193-F1DBC02B8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58" y="1006718"/>
            <a:ext cx="323684" cy="3236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17C8D96-9E04-491D-AC58-BC18E3CC9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22" y="1009229"/>
            <a:ext cx="323684" cy="3236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E8759D-DE1D-4B08-86BC-8D021EC02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67" y="1030615"/>
            <a:ext cx="323684" cy="32368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669DCC-050C-4931-B9D7-4808C300A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100" y="1042574"/>
            <a:ext cx="323684" cy="32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42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B34000-B09F-46C3-9F64-0699A740A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Rule Designer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E5C75B-ADAF-4DE4-B601-0972D7773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and install Eclipse 2020-06 and install the Rule Designer plug-in</a:t>
            </a:r>
          </a:p>
          <a:p>
            <a:pPr marL="458788" lvl="1" indent="-285750">
              <a:buFont typeface="Arial" panose="020B0604020202020204" pitchFamily="34" charset="0"/>
              <a:buChar char="•"/>
            </a:pPr>
            <a:r>
              <a:rPr lang="en-US" dirty="0"/>
              <a:t>See documentation at </a:t>
            </a:r>
            <a:r>
              <a:rPr lang="en-US" dirty="0">
                <a:hlinkClick r:id="rId2"/>
              </a:rPr>
              <a:t>https://www.eclipse.org/downloads/packages/release/2020-06/r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 Decision Center (and OpenID server) security certificates to Rule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onsolas" panose="020B0609020204030204" pitchFamily="49" charset="0"/>
              </a:rPr>
              <a:t>-</a:t>
            </a:r>
            <a:r>
              <a:rPr lang="en-US" sz="900" dirty="0" err="1">
                <a:latin typeface="Consolas" panose="020B0609020204030204" pitchFamily="49" charset="0"/>
              </a:rPr>
              <a:t>Djavax.net.ssl.trustStore</a:t>
            </a:r>
            <a:r>
              <a:rPr lang="en-US" sz="900" dirty="0">
                <a:latin typeface="Consolas" panose="020B0609020204030204" pitchFamily="49" charset="0"/>
              </a:rPr>
              <a:t>=</a:t>
            </a:r>
            <a:r>
              <a:rPr lang="en-US" sz="900" dirty="0" err="1">
                <a:latin typeface="Consolas" panose="020B0609020204030204" pitchFamily="49" charset="0"/>
              </a:rPr>
              <a:t>truststore.jks</a:t>
            </a:r>
            <a:endParaRPr lang="en-US" sz="9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onsolas" panose="020B0609020204030204" pitchFamily="49" charset="0"/>
              </a:rPr>
              <a:t>-</a:t>
            </a:r>
            <a:r>
              <a:rPr lang="en-US" sz="900" dirty="0" err="1">
                <a:latin typeface="Consolas" panose="020B0609020204030204" pitchFamily="49" charset="0"/>
              </a:rPr>
              <a:t>Djavax.net.ssl.trustStorePassword</a:t>
            </a:r>
            <a:r>
              <a:rPr lang="en-US" sz="900" dirty="0">
                <a:latin typeface="Consolas" panose="020B0609020204030204" pitchFamily="49" charset="0"/>
              </a:rPr>
              <a:t>=</a:t>
            </a:r>
            <a:r>
              <a:rPr lang="en-US" sz="900" dirty="0" err="1">
                <a:latin typeface="Consolas" panose="020B0609020204030204" pitchFamily="49" charset="0"/>
              </a:rPr>
              <a:t>changeit</a:t>
            </a:r>
            <a:endParaRPr lang="en-US" sz="9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>
                <a:latin typeface="Consolas" panose="020B0609020204030204" pitchFamily="49" charset="0"/>
              </a:rPr>
              <a:t>-</a:t>
            </a:r>
            <a:r>
              <a:rPr lang="en-US" sz="900" dirty="0" err="1">
                <a:latin typeface="Consolas" panose="020B0609020204030204" pitchFamily="49" charset="0"/>
              </a:rPr>
              <a:t>Dcom.ibm.rules.authentication.oidcconfig</a:t>
            </a:r>
            <a:r>
              <a:rPr lang="en-US" sz="900" dirty="0">
                <a:latin typeface="Consolas" panose="020B0609020204030204" pitchFamily="49" charset="0"/>
              </a:rPr>
              <a:t>=./</a:t>
            </a:r>
            <a:r>
              <a:rPr lang="en-US" sz="900" dirty="0" err="1">
                <a:latin typeface="Consolas" panose="020B0609020204030204" pitchFamily="49" charset="0"/>
              </a:rPr>
              <a:t>OdmOidcProvidersRD.json</a:t>
            </a:r>
            <a:endParaRPr lang="en-US" sz="900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65BD18-09B3-4786-9009-90CF608EFD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4EA2A-B4CC-4ACF-A2A1-56DD589A1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89" y="2797611"/>
            <a:ext cx="1472731" cy="179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78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602B483D-81B1-440A-B38C-906EBBA2BBD7}"/>
              </a:ext>
            </a:extLst>
          </p:cNvPr>
          <p:cNvSpPr/>
          <p:nvPr/>
        </p:nvSpPr>
        <p:spPr>
          <a:xfrm flipH="1">
            <a:off x="2673536" y="1693799"/>
            <a:ext cx="4623448" cy="1621108"/>
          </a:xfrm>
          <a:prstGeom prst="triangle">
            <a:avLst>
              <a:gd name="adj" fmla="val 42605"/>
            </a:avLst>
          </a:prstGeom>
          <a:solidFill>
            <a:srgbClr val="C00000">
              <a:alpha val="15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04EB4D1-5619-445E-9C77-29DDF32E9044}"/>
              </a:ext>
            </a:extLst>
          </p:cNvPr>
          <p:cNvSpPr/>
          <p:nvPr/>
        </p:nvSpPr>
        <p:spPr>
          <a:xfrm>
            <a:off x="1021191" y="1704248"/>
            <a:ext cx="4754321" cy="1621108"/>
          </a:xfrm>
          <a:prstGeom prst="triangle">
            <a:avLst>
              <a:gd name="adj" fmla="val 44115"/>
            </a:avLst>
          </a:prstGeom>
          <a:solidFill>
            <a:srgbClr val="7030A0">
              <a:alpha val="25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CE107-14BD-480D-B710-8FF8D326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decisions, plus ML-based decisions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D40D9-64BC-425A-B188-4AC128BDC3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83E3AF-5836-4BDE-BB60-93A529E6AA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Rules and ML are not exclusive. They are complementary over a spectrum.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F9D24-0F5D-4250-875B-2399AB5F9B1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953E2B-C796-44AC-9FF1-186ED2778564}"/>
              </a:ext>
            </a:extLst>
          </p:cNvPr>
          <p:cNvSpPr/>
          <p:nvPr/>
        </p:nvSpPr>
        <p:spPr>
          <a:xfrm>
            <a:off x="2420859" y="1646470"/>
            <a:ext cx="1407780" cy="584699"/>
          </a:xfrm>
          <a:prstGeom prst="roundRect">
            <a:avLst/>
          </a:prstGeom>
          <a:solidFill>
            <a:srgbClr val="7030A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  <a:cs typeface="Arial"/>
              </a:rPr>
              <a:t>ODM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  <a:cs typeface="Arial"/>
              </a:rPr>
              <a:t>Business Rules &amp; Events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11AE37-8687-4FF9-87C3-CA97F47716C2}"/>
              </a:ext>
            </a:extLst>
          </p:cNvPr>
          <p:cNvSpPr/>
          <p:nvPr/>
        </p:nvSpPr>
        <p:spPr>
          <a:xfrm>
            <a:off x="4572000" y="1646470"/>
            <a:ext cx="1407780" cy="584699"/>
          </a:xfrm>
          <a:prstGeom prst="roundRect">
            <a:avLst/>
          </a:prstGeom>
          <a:solidFill>
            <a:srgbClr val="C0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  <a:cs typeface="Arial"/>
              </a:rPr>
              <a:t>ADM</a:t>
            </a:r>
          </a:p>
          <a:p>
            <a:pPr algn="ctr"/>
            <a:r>
              <a:rPr lang="en-US" sz="1000" b="1" dirty="0">
                <a:solidFill>
                  <a:srgbClr val="FFFFFF"/>
                </a:solidFill>
                <a:cs typeface="Arial"/>
              </a:rPr>
              <a:t>Predictive Analytics &amp; Optimization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9F8681-D2B7-441B-8D56-9C25A801D865}"/>
              </a:ext>
            </a:extLst>
          </p:cNvPr>
          <p:cNvSpPr/>
          <p:nvPr/>
        </p:nvSpPr>
        <p:spPr>
          <a:xfrm>
            <a:off x="397844" y="3009310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Situations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03951F-9CD5-40F1-8C5A-7319C6E225F3}"/>
              </a:ext>
            </a:extLst>
          </p:cNvPr>
          <p:cNvSpPr/>
          <p:nvPr/>
        </p:nvSpPr>
        <p:spPr>
          <a:xfrm>
            <a:off x="1379125" y="3026688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Validation</a:t>
            </a:r>
          </a:p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Eligibility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B724B0F-CD7D-4532-9DDC-4A4D0308EB3C}"/>
              </a:ext>
            </a:extLst>
          </p:cNvPr>
          <p:cNvSpPr/>
          <p:nvPr/>
        </p:nvSpPr>
        <p:spPr>
          <a:xfrm>
            <a:off x="2360406" y="3026688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Compliance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2886622-A46D-4C22-9905-CA9E9B824C50}"/>
              </a:ext>
            </a:extLst>
          </p:cNvPr>
          <p:cNvSpPr/>
          <p:nvPr/>
        </p:nvSpPr>
        <p:spPr>
          <a:xfrm>
            <a:off x="4323059" y="3038833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Risk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3042FEB-1630-4343-B44A-F9059B64F735}"/>
              </a:ext>
            </a:extLst>
          </p:cNvPr>
          <p:cNvSpPr/>
          <p:nvPr/>
        </p:nvSpPr>
        <p:spPr>
          <a:xfrm>
            <a:off x="5308189" y="3026687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Customer opportunity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1738A03-CBF9-4342-9230-687589C96ACB}"/>
              </a:ext>
            </a:extLst>
          </p:cNvPr>
          <p:cNvSpPr/>
          <p:nvPr/>
        </p:nvSpPr>
        <p:spPr>
          <a:xfrm>
            <a:off x="6284536" y="3026688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Classification</a:t>
            </a:r>
          </a:p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Segmentation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123713E-4374-483C-B9C8-056B406EEB1D}"/>
              </a:ext>
            </a:extLst>
          </p:cNvPr>
          <p:cNvSpPr/>
          <p:nvPr/>
        </p:nvSpPr>
        <p:spPr>
          <a:xfrm>
            <a:off x="7265817" y="3026688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Mathematical optimization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71D4D5-CC1B-4BEA-A9C9-DF4DECC8AD58}"/>
              </a:ext>
            </a:extLst>
          </p:cNvPr>
          <p:cNvSpPr/>
          <p:nvPr/>
        </p:nvSpPr>
        <p:spPr>
          <a:xfrm>
            <a:off x="3341687" y="3032265"/>
            <a:ext cx="876024" cy="782831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  <a:cs typeface="Arial"/>
              </a:rPr>
              <a:t>Calculations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7B714-C3C1-4A9A-84FF-CCBED78D7EE8}"/>
              </a:ext>
            </a:extLst>
          </p:cNvPr>
          <p:cNvSpPr txBox="1"/>
          <p:nvPr/>
        </p:nvSpPr>
        <p:spPr>
          <a:xfrm>
            <a:off x="1343516" y="3873032"/>
            <a:ext cx="914400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Know-how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5B7135-D0D2-4031-83C3-5FAF54E7D322}"/>
              </a:ext>
            </a:extLst>
          </p:cNvPr>
          <p:cNvSpPr txBox="1"/>
          <p:nvPr/>
        </p:nvSpPr>
        <p:spPr>
          <a:xfrm>
            <a:off x="2360406" y="3873032"/>
            <a:ext cx="914400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Regulations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6E9571-C30D-4BF7-8916-834541CDCDC4}"/>
              </a:ext>
            </a:extLst>
          </p:cNvPr>
          <p:cNvSpPr txBox="1"/>
          <p:nvPr/>
        </p:nvSpPr>
        <p:spPr>
          <a:xfrm>
            <a:off x="3149410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Explicit formulas &amp; predictive sensitivity models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D76B8D-6366-4A0E-88D7-2585548B8512}"/>
              </a:ext>
            </a:extLst>
          </p:cNvPr>
          <p:cNvSpPr txBox="1"/>
          <p:nvPr/>
        </p:nvSpPr>
        <p:spPr>
          <a:xfrm>
            <a:off x="4188529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Explicit assessment &amp; predictive risk 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0CC921-E8BA-435B-B4DE-239217E83930}"/>
              </a:ext>
            </a:extLst>
          </p:cNvPr>
          <p:cNvSpPr txBox="1"/>
          <p:nvPr/>
        </p:nvSpPr>
        <p:spPr>
          <a:xfrm>
            <a:off x="5188687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Relationship information &amp; predictive propensity models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4766CA-0559-48AA-9FF6-1B3C269BA4EB}"/>
              </a:ext>
            </a:extLst>
          </p:cNvPr>
          <p:cNvSpPr txBox="1"/>
          <p:nvPr/>
        </p:nvSpPr>
        <p:spPr>
          <a:xfrm>
            <a:off x="6180687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Descriptive &amp; predictive models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B7D244-34A0-4D45-A747-7A1393249848}"/>
              </a:ext>
            </a:extLst>
          </p:cNvPr>
          <p:cNvSpPr txBox="1"/>
          <p:nvPr/>
        </p:nvSpPr>
        <p:spPr>
          <a:xfrm>
            <a:off x="7119300" y="3873032"/>
            <a:ext cx="1173649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Linear programming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490B90-74F7-4556-834C-5A9ABDFF10D4}"/>
              </a:ext>
            </a:extLst>
          </p:cNvPr>
          <p:cNvSpPr txBox="1"/>
          <p:nvPr/>
        </p:nvSpPr>
        <p:spPr>
          <a:xfrm>
            <a:off x="353005" y="3873032"/>
            <a:ext cx="914400" cy="2154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800" dirty="0"/>
              <a:t>Event patterns</a:t>
            </a:r>
          </a:p>
        </p:txBody>
      </p:sp>
    </p:spTree>
    <p:extLst>
      <p:ext uri="{BB962C8B-B14F-4D97-AF65-F5344CB8AC3E}">
        <p14:creationId xmlns:p14="http://schemas.microsoft.com/office/powerpoint/2010/main" val="36231361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1343A-CEB3-4E18-B149-326AB19078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2" descr="https://www.ibm.com/cloud/garage/images/architecture/dba-business-decision-automation-diagram.png">
            <a:extLst>
              <a:ext uri="{FF2B5EF4-FFF2-40B4-BE49-F238E27FC236}">
                <a16:creationId xmlns:a16="http://schemas.microsoft.com/office/drawing/2014/main" id="{4590443D-D007-48B2-9EAE-EB22CB3B98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t="3497" r="3357" b="1218"/>
          <a:stretch/>
        </p:blipFill>
        <p:spPr bwMode="auto">
          <a:xfrm>
            <a:off x="4491907" y="1615144"/>
            <a:ext cx="4204070" cy="347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4937F-16E2-4C6F-9774-DB1ADB8158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BC89D4-B36E-4302-AB23-732068E1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2774904" cy="386130"/>
          </a:xfrm>
        </p:spPr>
        <p:txBody>
          <a:bodyPr/>
          <a:lstStyle/>
          <a:p>
            <a:r>
              <a:rPr lang="en-US" dirty="0"/>
              <a:t>Reference Architecture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A91A828D-0C82-488C-B356-398CE13CF737}"/>
              </a:ext>
            </a:extLst>
          </p:cNvPr>
          <p:cNvSpPr txBox="1"/>
          <p:nvPr/>
        </p:nvSpPr>
        <p:spPr>
          <a:xfrm>
            <a:off x="130150" y="892503"/>
            <a:ext cx="784164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https://www.ibm.com/cloud/architecture/technical-decision-points/business-automation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25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6002-5231-40F4-BEC2-DDE2427F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E6230-ABF1-4069-9798-CDCF8A2914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Installing Rule Designer: </a:t>
            </a:r>
            <a:r>
              <a:rPr lang="en-US" sz="800" b="1" dirty="0">
                <a:hlinkClick r:id="rId2"/>
              </a:rPr>
              <a:t>Knowledge Center</a:t>
            </a: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Architecture Center: </a:t>
            </a:r>
            <a:r>
              <a:rPr lang="en-US" sz="800" b="1" dirty="0">
                <a:hlinkClick r:id="rId3"/>
              </a:rPr>
              <a:t>https://www.ibm.com/cloud/garage/architectures/businessDecisionAutomationDomain</a:t>
            </a: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Videos, product tours: </a:t>
            </a:r>
            <a:r>
              <a:rPr lang="en-US" sz="800" b="1" dirty="0">
                <a:hlinkClick r:id="rId4"/>
              </a:rPr>
              <a:t>https://www.ibm.com/demos/collection/IBM-Operational-Decision-Manager</a:t>
            </a:r>
            <a:endParaRPr lang="en-US" sz="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6D945-6253-485B-8083-4A3A442D81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7C59C3B0-54F4-49E2-A433-AE6C71727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14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8280CA-0683-4AFE-850A-C2596A6E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Digital Business Automation -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 bot using decisions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5"/>
          <a:stretch/>
        </p:blipFill>
        <p:spPr bwMode="auto">
          <a:xfrm>
            <a:off x="139701" y="1182889"/>
            <a:ext cx="6061075" cy="304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21E97F1-BDD7-433B-B34E-2B5E6305FEBC}"/>
              </a:ext>
            </a:extLst>
          </p:cNvPr>
          <p:cNvSpPr txBox="1">
            <a:spLocks/>
          </p:cNvSpPr>
          <p:nvPr/>
        </p:nvSpPr>
        <p:spPr>
          <a:xfrm>
            <a:off x="6467473" y="0"/>
            <a:ext cx="2743200" cy="51435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0" tIns="0" rIns="182880" bIns="0" rtlCol="0"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Enhance the autonomy of RPA Bots.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Allow to derive new data instead of just shuffling it around.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r>
              <a:rPr lang="en-US" dirty="0"/>
              <a:t>Integration can be done through the REST API or using a Decision Form UI.</a:t>
            </a:r>
          </a:p>
          <a:p>
            <a:pPr marL="458788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E0721-3125-40D1-B411-1B29701EE65D}"/>
              </a:ext>
            </a:extLst>
          </p:cNvPr>
          <p:cNvSpPr txBox="1"/>
          <p:nvPr/>
        </p:nvSpPr>
        <p:spPr>
          <a:xfrm>
            <a:off x="838200" y="1933575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EFACEF-5F70-4423-870B-4159FCDA9C04}"/>
              </a:ext>
            </a:extLst>
          </p:cNvPr>
          <p:cNvSpPr txBox="1"/>
          <p:nvPr/>
        </p:nvSpPr>
        <p:spPr>
          <a:xfrm>
            <a:off x="534400" y="3960611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92D050"/>
                </a:solidFill>
              </a:rPr>
              <a:t>calculated</a:t>
            </a:r>
          </a:p>
          <a:p>
            <a:pPr algn="ctr"/>
            <a:r>
              <a:rPr lang="en-US" sz="1200" b="1" dirty="0">
                <a:solidFill>
                  <a:srgbClr val="92D050"/>
                </a:solidFill>
              </a:rPr>
              <a:t>price and tax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369B6-DDD7-4661-832F-F861521E25C9}"/>
              </a:ext>
            </a:extLst>
          </p:cNvPr>
          <p:cNvSpPr txBox="1"/>
          <p:nvPr/>
        </p:nvSpPr>
        <p:spPr>
          <a:xfrm>
            <a:off x="3752705" y="4259464"/>
            <a:ext cx="1681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invoicing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BCC68-7232-409B-B59A-560F2F29F317}"/>
              </a:ext>
            </a:extLst>
          </p:cNvPr>
          <p:cNvSpPr txBox="1"/>
          <p:nvPr/>
        </p:nvSpPr>
        <p:spPr>
          <a:xfrm>
            <a:off x="4028930" y="916430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orders</a:t>
            </a:r>
          </a:p>
        </p:txBody>
      </p:sp>
    </p:spTree>
    <p:extLst>
      <p:ext uri="{BB962C8B-B14F-4D97-AF65-F5344CB8AC3E}">
        <p14:creationId xmlns:p14="http://schemas.microsoft.com/office/powerpoint/2010/main" val="225010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2969777" y="2984587"/>
            <a:ext cx="3468167" cy="1948578"/>
          </a:xfrm>
          <a:prstGeom prst="roundRect">
            <a:avLst>
              <a:gd name="adj" fmla="val 5322"/>
            </a:avLst>
          </a:prstGeom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/>
          <a:p>
            <a:r>
              <a:rPr lang="en-US" dirty="0"/>
              <a:t>What are decision services?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1949380"/>
            <a:ext cx="8686800" cy="2750610"/>
          </a:xfrm>
        </p:spPr>
        <p:txBody>
          <a:bodyPr/>
          <a:lstStyle/>
          <a:p>
            <a:pPr lvl="1"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Context</a:t>
            </a:r>
            <a:r>
              <a:rPr lang="en-US" altLang="en-US" sz="1600" dirty="0">
                <a:solidFill>
                  <a:srgbClr val="000000"/>
                </a:solidFill>
              </a:rPr>
              <a:t>: Input, a number of data points or the outcome of other decisions</a:t>
            </a:r>
          </a:p>
          <a:p>
            <a:pPr lvl="1"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Business knowledge</a:t>
            </a:r>
            <a:r>
              <a:rPr lang="en-US" altLang="en-US" sz="1600" dirty="0">
                <a:solidFill>
                  <a:srgbClr val="000000"/>
                </a:solidFill>
              </a:rPr>
              <a:t>: Decision logic, organized as a set of business rules</a:t>
            </a:r>
          </a:p>
          <a:p>
            <a:pPr lvl="1"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Outcome</a:t>
            </a:r>
            <a:r>
              <a:rPr lang="en-US" altLang="en-US" sz="1600" dirty="0">
                <a:solidFill>
                  <a:srgbClr val="000000"/>
                </a:solidFill>
              </a:rPr>
              <a:t>: Output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1" y="3204733"/>
            <a:ext cx="1951435" cy="127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824909" y="3269027"/>
            <a:ext cx="1806179" cy="113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>
            <a:off x="1782987" y="3320224"/>
            <a:ext cx="1951435" cy="330994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</p:spPr>
        <p:txBody>
          <a:bodyPr wrap="none" anchor="ctr"/>
          <a:lstStyle/>
          <a:p>
            <a:r>
              <a:rPr lang="en-US" altLang="en-US" sz="1000" dirty="0">
                <a:solidFill>
                  <a:schemeClr val="bg1">
                    <a:lumMod val="85000"/>
                    <a:lumOff val="15000"/>
                  </a:schemeClr>
                </a:solidFill>
                <a:cs typeface="Courier New" panose="02070309020205020404" pitchFamily="49" charset="0"/>
              </a:rPr>
              <a:t>Credit score</a:t>
            </a:r>
          </a:p>
        </p:txBody>
      </p:sp>
      <p:sp>
        <p:nvSpPr>
          <p:cNvPr id="21" name="AutoShape 10"/>
          <p:cNvSpPr>
            <a:spLocks noChangeArrowheads="1"/>
          </p:cNvSpPr>
          <p:nvPr/>
        </p:nvSpPr>
        <p:spPr bwMode="auto">
          <a:xfrm>
            <a:off x="1777002" y="3673839"/>
            <a:ext cx="1958612" cy="330994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60000">
                <a:schemeClr val="accent2">
                  <a:lumMod val="40000"/>
                  <a:lumOff val="60000"/>
                </a:schemeClr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</p:spPr>
        <p:txBody>
          <a:bodyPr wrap="none" anchor="ctr"/>
          <a:lstStyle/>
          <a:p>
            <a:r>
              <a:rPr lang="en-US" altLang="en-US" sz="1000" dirty="0">
                <a:solidFill>
                  <a:schemeClr val="bg1">
                    <a:lumMod val="85000"/>
                    <a:lumOff val="15000"/>
                  </a:schemeClr>
                </a:solidFill>
                <a:cs typeface="Courier New" panose="02070309020205020404" pitchFamily="49" charset="0"/>
              </a:rPr>
              <a:t>Yearly income</a:t>
            </a:r>
          </a:p>
        </p:txBody>
      </p:sp>
      <p:sp>
        <p:nvSpPr>
          <p:cNvPr id="22" name="AutoShape 11"/>
          <p:cNvSpPr>
            <a:spLocks noChangeArrowheads="1"/>
          </p:cNvSpPr>
          <p:nvPr/>
        </p:nvSpPr>
        <p:spPr bwMode="auto">
          <a:xfrm>
            <a:off x="1782987" y="4045314"/>
            <a:ext cx="1951435" cy="330994"/>
          </a:xfrm>
          <a:prstGeom prst="rightArrow">
            <a:avLst>
              <a:gd name="adj1" fmla="val 50000"/>
              <a:gd name="adj2" fmla="val 54263"/>
            </a:avLst>
          </a:prstGeom>
          <a:gradFill rotWithShape="0">
            <a:gsLst>
              <a:gs pos="60000">
                <a:schemeClr val="accent2">
                  <a:lumMod val="40000"/>
                  <a:lumOff val="60000"/>
                </a:schemeClr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</p:spPr>
        <p:txBody>
          <a:bodyPr wrap="none" anchor="ctr"/>
          <a:lstStyle/>
          <a:p>
            <a:r>
              <a:rPr lang="en-US" altLang="en-US" sz="1000" dirty="0">
                <a:solidFill>
                  <a:schemeClr val="bg1">
                    <a:lumMod val="85000"/>
                    <a:lumOff val="15000"/>
                  </a:schemeClr>
                </a:solidFill>
                <a:cs typeface="Courier New" panose="02070309020205020404" pitchFamily="49" charset="0"/>
              </a:rPr>
              <a:t>Loan amount</a:t>
            </a:r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>
            <a:off x="5726407" y="3658361"/>
            <a:ext cx="1951434" cy="379810"/>
          </a:xfrm>
          <a:prstGeom prst="rightArrow">
            <a:avLst>
              <a:gd name="adj1" fmla="val 50000"/>
              <a:gd name="adj2" fmla="val 54165"/>
            </a:avLst>
          </a:prstGeom>
          <a:gradFill rotWithShape="0"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A1D0FF"/>
              </a:gs>
            </a:gsLst>
            <a:lin ang="13500000" scaled="1"/>
          </a:gradFill>
          <a:ln>
            <a:noFill/>
          </a:ln>
          <a:effectLst/>
        </p:spPr>
        <p:txBody>
          <a:bodyPr wrap="none" anchor="ctr"/>
          <a:lstStyle/>
          <a:p>
            <a:pPr algn="r"/>
            <a:r>
              <a:rPr lang="en-US" altLang="en-US" sz="1000" dirty="0">
                <a:solidFill>
                  <a:schemeClr val="bg1">
                    <a:lumMod val="65000"/>
                    <a:lumOff val="35000"/>
                  </a:schemeClr>
                </a:solidFill>
                <a:cs typeface="Courier New" panose="02070309020205020404" pitchFamily="49" charset="0"/>
              </a:rPr>
              <a:t>Eligible?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73" y="3383644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3193903" y="2778357"/>
            <a:ext cx="2947021" cy="3248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650" dirty="0">
                <a:solidFill>
                  <a:srgbClr val="0070C0"/>
                </a:solidFill>
                <a:cs typeface="Arial" panose="020B0604020202020204" pitchFamily="34" charset="0"/>
              </a:rPr>
              <a:t>determine applicant eligibility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904" y="4031060"/>
            <a:ext cx="1438765" cy="27382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2822752" y="4610927"/>
            <a:ext cx="920599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35" name="Text Box 19"/>
          <p:cNvSpPr txBox="1">
            <a:spLocks noChangeArrowheads="1"/>
          </p:cNvSpPr>
          <p:nvPr/>
        </p:nvSpPr>
        <p:spPr bwMode="auto">
          <a:xfrm>
            <a:off x="3965876" y="4600576"/>
            <a:ext cx="1524243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decision logic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5591162" y="4571044"/>
            <a:ext cx="920599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637100" y="878084"/>
            <a:ext cx="5625353" cy="724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0000"/>
                </a:solidFill>
              </a:rPr>
              <a:t>Making a decision is the act of determining an </a:t>
            </a:r>
            <a:r>
              <a:rPr lang="en-US" altLang="en-US" sz="1600" b="1" dirty="0">
                <a:solidFill>
                  <a:srgbClr val="000000"/>
                </a:solidFill>
              </a:rPr>
              <a:t>outcome,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0000"/>
                </a:solidFill>
              </a:rPr>
              <a:t>by applying specialized </a:t>
            </a:r>
            <a:r>
              <a:rPr lang="en-US" altLang="en-US" sz="1600" b="1" dirty="0">
                <a:solidFill>
                  <a:srgbClr val="000000"/>
                </a:solidFill>
              </a:rPr>
              <a:t>business knowledge,</a:t>
            </a:r>
            <a:endParaRPr lang="en-US" altLang="en-US" sz="160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altLang="en-US" sz="1600" dirty="0">
                <a:solidFill>
                  <a:srgbClr val="000000"/>
                </a:solidFill>
              </a:rPr>
              <a:t>in a given </a:t>
            </a:r>
            <a:r>
              <a:rPr lang="en-US" altLang="en-US" sz="1600" b="1" dirty="0">
                <a:solidFill>
                  <a:srgbClr val="000000"/>
                </a:solidFill>
              </a:rPr>
              <a:t>context</a:t>
            </a:r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69" y="3453674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00" y="3520736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991" y="4091165"/>
            <a:ext cx="1438765" cy="27382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62673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/>
          <a:p>
            <a:r>
              <a:rPr lang="en-US" dirty="0"/>
              <a:t>Decision services benefits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1" y="785091"/>
            <a:ext cx="8686800" cy="3914899"/>
          </a:xfrm>
        </p:spPr>
        <p:txBody>
          <a:bodyPr/>
          <a:lstStyle/>
          <a:p>
            <a:pPr marL="0" lvl="1" indent="0">
              <a:spcBef>
                <a:spcPts val="329"/>
              </a:spcBef>
              <a:buNone/>
            </a:pPr>
            <a:r>
              <a:rPr lang="en-US" altLang="en-US" sz="1600" dirty="0">
                <a:solidFill>
                  <a:srgbClr val="000000"/>
                </a:solidFill>
              </a:rPr>
              <a:t>Because the decision logic is </a:t>
            </a:r>
            <a:r>
              <a:rPr lang="en-US" altLang="en-US" sz="1600" i="1" dirty="0">
                <a:solidFill>
                  <a:srgbClr val="000000"/>
                </a:solidFill>
              </a:rPr>
              <a:t>centralized</a:t>
            </a:r>
            <a:r>
              <a:rPr lang="en-US" altLang="en-US" sz="1600" dirty="0">
                <a:solidFill>
                  <a:srgbClr val="000000"/>
                </a:solidFill>
              </a:rPr>
              <a:t>, </a:t>
            </a:r>
            <a:r>
              <a:rPr lang="en-US" altLang="en-US" sz="1600" i="1" dirty="0">
                <a:solidFill>
                  <a:srgbClr val="000000"/>
                </a:solidFill>
              </a:rPr>
              <a:t>decomposed</a:t>
            </a:r>
            <a:r>
              <a:rPr lang="en-US" altLang="en-US" sz="1600" dirty="0">
                <a:solidFill>
                  <a:srgbClr val="000000"/>
                </a:solidFill>
              </a:rPr>
              <a:t> and </a:t>
            </a:r>
            <a:r>
              <a:rPr lang="en-US" altLang="en-US" sz="1600" i="1" dirty="0">
                <a:solidFill>
                  <a:srgbClr val="000000"/>
                </a:solidFill>
              </a:rPr>
              <a:t>intelligible</a:t>
            </a:r>
            <a:r>
              <a:rPr lang="en-US" altLang="en-US" sz="1600" dirty="0">
                <a:solidFill>
                  <a:srgbClr val="000000"/>
                </a:solidFill>
              </a:rPr>
              <a:t>, decision services are: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Adaptable</a:t>
            </a:r>
            <a:r>
              <a:rPr lang="en-US" altLang="en-US" sz="1600" dirty="0">
                <a:solidFill>
                  <a:srgbClr val="000000"/>
                </a:solidFill>
              </a:rPr>
              <a:t>: you support fast and easy change in the business logic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Auditable</a:t>
            </a:r>
            <a:r>
              <a:rPr lang="en-US" altLang="en-US" sz="1600" dirty="0">
                <a:solidFill>
                  <a:srgbClr val="000000"/>
                </a:solidFill>
              </a:rPr>
              <a:t>: you can clearly demonstrate how a decision was made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Traceable</a:t>
            </a:r>
            <a:r>
              <a:rPr lang="en-US" altLang="en-US" sz="1600" dirty="0">
                <a:solidFill>
                  <a:srgbClr val="000000"/>
                </a:solidFill>
              </a:rPr>
              <a:t>: you can precisely map the requirements to the implementation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Reusable</a:t>
            </a:r>
            <a:r>
              <a:rPr lang="en-US" altLang="en-US" sz="1600" dirty="0">
                <a:solidFill>
                  <a:srgbClr val="000000"/>
                </a:solidFill>
              </a:rPr>
              <a:t>: you can share business logic across processes and applications</a:t>
            </a:r>
          </a:p>
          <a:p>
            <a:pPr lvl="1">
              <a:lnSpc>
                <a:spcPct val="150000"/>
              </a:lnSpc>
              <a:spcBef>
                <a:spcPts val="329"/>
              </a:spcBef>
              <a:buFont typeface="Wingdings" panose="05000000000000000000" pitchFamily="2" charset="2"/>
              <a:buChar char="§"/>
            </a:pPr>
            <a:r>
              <a:rPr lang="en-US" altLang="en-US" sz="1600" b="1" dirty="0">
                <a:solidFill>
                  <a:srgbClr val="000000"/>
                </a:solidFill>
              </a:rPr>
              <a:t>Manageable</a:t>
            </a:r>
            <a:r>
              <a:rPr lang="en-US" altLang="en-US" sz="1600" dirty="0">
                <a:solidFill>
                  <a:srgbClr val="000000"/>
                </a:solidFill>
              </a:rPr>
              <a:t>: you can govern and validate changes, as IT or Business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618" y="3355356"/>
            <a:ext cx="2170545" cy="127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3483163" y="3419650"/>
            <a:ext cx="1806179" cy="1139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927" y="3534267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158" y="4181683"/>
            <a:ext cx="1438765" cy="27382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sp>
        <p:nvSpPr>
          <p:cNvPr id="41" name="Text Box 19"/>
          <p:cNvSpPr txBox="1">
            <a:spLocks noChangeArrowheads="1"/>
          </p:cNvSpPr>
          <p:nvPr/>
        </p:nvSpPr>
        <p:spPr bwMode="auto">
          <a:xfrm>
            <a:off x="3624130" y="4677311"/>
            <a:ext cx="1524243" cy="286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200">
                <a:solidFill>
                  <a:srgbClr val="7889FB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 dirty="0">
                <a:solidFill>
                  <a:srgbClr val="0070C0"/>
                </a:solidFill>
                <a:cs typeface="Arial" panose="020B0604020202020204" pitchFamily="34" charset="0"/>
              </a:rPr>
              <a:t>decision logic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223" y="3604297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54" y="3671359"/>
            <a:ext cx="1710957" cy="467529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45" y="4241788"/>
            <a:ext cx="1438765" cy="273822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30692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69">
            <a:extLst>
              <a:ext uri="{FF2B5EF4-FFF2-40B4-BE49-F238E27FC236}">
                <a16:creationId xmlns:a16="http://schemas.microsoft.com/office/drawing/2014/main" id="{83381550-6F98-402B-8E9F-50E574BD3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282" y="1524001"/>
            <a:ext cx="2726609" cy="2368062"/>
          </a:xfrm>
          <a:prstGeom prst="roundRect">
            <a:avLst>
              <a:gd name="adj" fmla="val 31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eaLnBrk="1" hangingPunct="1"/>
            <a:endParaRPr lang="en-US" sz="1100" b="1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41" name="AutoShape 69">
            <a:extLst>
              <a:ext uri="{FF2B5EF4-FFF2-40B4-BE49-F238E27FC236}">
                <a16:creationId xmlns:a16="http://schemas.microsoft.com/office/drawing/2014/main" id="{2A7BAAF9-8B8D-49E2-B916-7937331BE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208" y="1656701"/>
            <a:ext cx="2595588" cy="2146359"/>
          </a:xfrm>
          <a:prstGeom prst="roundRect">
            <a:avLst>
              <a:gd name="adj" fmla="val 3193"/>
            </a:avLst>
          </a:prstGeom>
          <a:solidFill>
            <a:schemeClr val="bg2"/>
          </a:solidFill>
          <a:ln>
            <a:solidFill>
              <a:schemeClr val="bg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9" name="AutoShape 69">
            <a:extLst>
              <a:ext uri="{FF2B5EF4-FFF2-40B4-BE49-F238E27FC236}">
                <a16:creationId xmlns:a16="http://schemas.microsoft.com/office/drawing/2014/main" id="{BFB58656-39E6-4678-84E4-EFE64EF19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8504" y="476364"/>
            <a:ext cx="1751294" cy="4168501"/>
          </a:xfrm>
          <a:prstGeom prst="roundRect">
            <a:avLst>
              <a:gd name="adj" fmla="val 319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eaLnBrk="1" hangingPunct="1"/>
            <a:r>
              <a:rPr lang="en-US" sz="1100" b="1" dirty="0">
                <a:solidFill>
                  <a:schemeClr val="bg2"/>
                </a:solidFill>
                <a:cs typeface="Arial" panose="020B0604020202020204" pitchFamily="34" charset="0"/>
              </a:rPr>
              <a:t>Operational Decision Manager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0DE33-0DBA-449B-A49A-0DD28D9A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6130"/>
          </a:xfrm>
        </p:spPr>
        <p:txBody>
          <a:bodyPr/>
          <a:lstStyle/>
          <a:p>
            <a:r>
              <a:rPr lang="en-US" dirty="0"/>
              <a:t>ODM in a nutshell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FF83C-DEE0-438B-AB0B-1A78BBC4D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54495-81C8-44E4-8B4D-4D43456BBB4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sp>
        <p:nvSpPr>
          <p:cNvPr id="13" name="AutoShape 69">
            <a:extLst>
              <a:ext uri="{FF2B5EF4-FFF2-40B4-BE49-F238E27FC236}">
                <a16:creationId xmlns:a16="http://schemas.microsoft.com/office/drawing/2014/main" id="{E049C8EF-5A5B-47C0-8BE1-80571569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811" y="916597"/>
            <a:ext cx="1555920" cy="3639284"/>
          </a:xfrm>
          <a:prstGeom prst="roundRect">
            <a:avLst>
              <a:gd name="adj" fmla="val 3193"/>
            </a:avLst>
          </a:prstGeom>
          <a:solidFill>
            <a:schemeClr val="bg2"/>
          </a:solidFill>
          <a:ln>
            <a:solidFill>
              <a:schemeClr val="bg1">
                <a:lumMod val="50000"/>
                <a:lumOff val="50000"/>
              </a:schemeClr>
            </a:solidFill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b="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 Box 85">
            <a:extLst>
              <a:ext uri="{FF2B5EF4-FFF2-40B4-BE49-F238E27FC236}">
                <a16:creationId xmlns:a16="http://schemas.microsoft.com/office/drawing/2014/main" id="{66F8C095-2016-4EF0-8700-29170E4C1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879" y="1841259"/>
            <a:ext cx="472886" cy="17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92100" indent="-2921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Manage</a:t>
            </a:r>
          </a:p>
        </p:txBody>
      </p:sp>
      <p:sp>
        <p:nvSpPr>
          <p:cNvPr id="15" name="Text Box 71">
            <a:extLst>
              <a:ext uri="{FF2B5EF4-FFF2-40B4-BE49-F238E27FC236}">
                <a16:creationId xmlns:a16="http://schemas.microsoft.com/office/drawing/2014/main" id="{A8029793-8085-4FA5-A5A1-C38CAB3C3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3152" y="2933961"/>
            <a:ext cx="354264" cy="17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92100" indent="-2921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Share</a:t>
            </a:r>
          </a:p>
        </p:txBody>
      </p:sp>
      <p:sp>
        <p:nvSpPr>
          <p:cNvPr id="16" name="Text Box 96">
            <a:extLst>
              <a:ext uri="{FF2B5EF4-FFF2-40B4-BE49-F238E27FC236}">
                <a16:creationId xmlns:a16="http://schemas.microsoft.com/office/drawing/2014/main" id="{3A2A610C-B6E3-4F42-B3CA-D1A0CD53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7467" y="4290470"/>
            <a:ext cx="48891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marL="292100" indent="-2921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algn="l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rPr>
              <a:t>Execute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5CBF61-2BC3-402E-B60A-705C0CBBF3A4}"/>
              </a:ext>
            </a:extLst>
          </p:cNvPr>
          <p:cNvSpPr/>
          <p:nvPr/>
        </p:nvSpPr>
        <p:spPr>
          <a:xfrm>
            <a:off x="5553101" y="2358047"/>
            <a:ext cx="94102" cy="10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97259D-E3A3-435D-BF2B-A8C1A9AF8DBB}"/>
              </a:ext>
            </a:extLst>
          </p:cNvPr>
          <p:cNvSpPr/>
          <p:nvPr/>
        </p:nvSpPr>
        <p:spPr>
          <a:xfrm>
            <a:off x="5553101" y="2510447"/>
            <a:ext cx="94102" cy="10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DB332F-54AB-4202-9517-A82C7DF98304}"/>
              </a:ext>
            </a:extLst>
          </p:cNvPr>
          <p:cNvSpPr/>
          <p:nvPr/>
        </p:nvSpPr>
        <p:spPr>
          <a:xfrm>
            <a:off x="5553101" y="2662847"/>
            <a:ext cx="94102" cy="10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FACD32-E333-4CD6-A7BB-2A5BFB76AA6C}"/>
              </a:ext>
            </a:extLst>
          </p:cNvPr>
          <p:cNvSpPr/>
          <p:nvPr/>
        </p:nvSpPr>
        <p:spPr>
          <a:xfrm>
            <a:off x="5553101" y="2815247"/>
            <a:ext cx="94102" cy="10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9">
            <a:extLst>
              <a:ext uri="{FF2B5EF4-FFF2-40B4-BE49-F238E27FC236}">
                <a16:creationId xmlns:a16="http://schemas.microsoft.com/office/drawing/2014/main" id="{7CDB7A8B-78C3-4F22-9604-D5FF6D93B7DD}"/>
              </a:ext>
            </a:extLst>
          </p:cNvPr>
          <p:cNvSpPr/>
          <p:nvPr/>
        </p:nvSpPr>
        <p:spPr>
          <a:xfrm>
            <a:off x="4748891" y="2401864"/>
            <a:ext cx="526621" cy="38717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ACADFF-21C9-45A7-8C69-AF5222D94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/>
          <a:stretch/>
        </p:blipFill>
        <p:spPr>
          <a:xfrm>
            <a:off x="5448300" y="1073829"/>
            <a:ext cx="992919" cy="7652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23BB64-BF4F-49F2-8C61-5A11C484C9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4" r="12071" b="-1"/>
          <a:stretch/>
        </p:blipFill>
        <p:spPr>
          <a:xfrm>
            <a:off x="5553101" y="2189267"/>
            <a:ext cx="1046734" cy="7446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D2AEB1-28EC-4E2E-A233-CC351D6AC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12" y="3386874"/>
            <a:ext cx="812494" cy="8124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62D172-CF4A-470A-B66D-70E7D58C4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713" y="1073829"/>
            <a:ext cx="457200" cy="457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839487-AEC3-4B45-ACC4-0F5534D04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259" y="982123"/>
            <a:ext cx="457200" cy="457200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9DBABE-18D9-447C-9F4A-B4FE8B45D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191" y="982123"/>
            <a:ext cx="457200" cy="457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0AC988-A43A-4C5D-B00D-099FAC112F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162" y="3437906"/>
            <a:ext cx="2099638" cy="73030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589A03-E517-4ED5-8DBD-A0DC1987044E}"/>
              </a:ext>
            </a:extLst>
          </p:cNvPr>
          <p:cNvCxnSpPr>
            <a:stCxn id="29" idx="1"/>
            <a:endCxn id="25" idx="3"/>
          </p:cNvCxnSpPr>
          <p:nvPr/>
        </p:nvCxnSpPr>
        <p:spPr>
          <a:xfrm flipH="1" flipV="1">
            <a:off x="6435506" y="3793121"/>
            <a:ext cx="532656" cy="9940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0AFD1F8-959B-447A-B384-7D0006AED628}"/>
              </a:ext>
            </a:extLst>
          </p:cNvPr>
          <p:cNvSpPr txBox="1"/>
          <p:nvPr/>
        </p:nvSpPr>
        <p:spPr>
          <a:xfrm>
            <a:off x="2534412" y="796279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Technology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C3B87-0E03-444A-943A-D741A444A9B8}"/>
              </a:ext>
            </a:extLst>
          </p:cNvPr>
          <p:cNvSpPr txBox="1"/>
          <p:nvPr/>
        </p:nvSpPr>
        <p:spPr>
          <a:xfrm>
            <a:off x="3472741" y="802090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Business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CE0E1C-1A28-459D-B6A0-7F91E841FEB0}"/>
              </a:ext>
            </a:extLst>
          </p:cNvPr>
          <p:cNvSpPr txBox="1"/>
          <p:nvPr/>
        </p:nvSpPr>
        <p:spPr>
          <a:xfrm>
            <a:off x="6968162" y="1568961"/>
            <a:ext cx="1840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View and maintain rules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Test decisions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Simulate change impact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Deploy updated decisions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DF9C79-4E45-43FC-9899-E6E0C6FEF499}"/>
              </a:ext>
            </a:extLst>
          </p:cNvPr>
          <p:cNvSpPr txBox="1"/>
          <p:nvPr/>
        </p:nvSpPr>
        <p:spPr>
          <a:xfrm>
            <a:off x="6926105" y="881271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Business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90BBD75-9EBE-4663-9FFD-631314E3C6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7307" y="1721750"/>
            <a:ext cx="2685825" cy="2035326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9F44111-287A-42CC-8010-36AD767AAE5D}"/>
              </a:ext>
            </a:extLst>
          </p:cNvPr>
          <p:cNvCxnSpPr/>
          <p:nvPr/>
        </p:nvCxnSpPr>
        <p:spPr>
          <a:xfrm>
            <a:off x="5905500" y="3105033"/>
            <a:ext cx="0" cy="251402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385C3E-DB46-4DF3-9A86-475A62774F1A}"/>
              </a:ext>
            </a:extLst>
          </p:cNvPr>
          <p:cNvCxnSpPr>
            <a:cxnSpLocks/>
          </p:cNvCxnSpPr>
          <p:nvPr/>
        </p:nvCxnSpPr>
        <p:spPr>
          <a:xfrm>
            <a:off x="5905500" y="2002103"/>
            <a:ext cx="0" cy="247714"/>
          </a:xfrm>
          <a:prstGeom prst="straightConnector1">
            <a:avLst/>
          </a:prstGeom>
          <a:ln w="6350">
            <a:solidFill>
              <a:schemeClr val="tx2">
                <a:lumMod val="50000"/>
              </a:schemeClr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9E8197B0-0D5B-4739-A565-8466E587B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 contrast="-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88" y="1320075"/>
            <a:ext cx="1680069" cy="64288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A85771-E1F7-4CDF-B808-C717D493F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21" y="3108819"/>
            <a:ext cx="1425402" cy="122827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D334CBC-C937-4630-9D4E-69A21297E944}"/>
              </a:ext>
            </a:extLst>
          </p:cNvPr>
          <p:cNvCxnSpPr>
            <a:stCxn id="38" idx="2"/>
            <a:endCxn id="40" idx="1"/>
          </p:cNvCxnSpPr>
          <p:nvPr/>
        </p:nvCxnSpPr>
        <p:spPr>
          <a:xfrm rot="16200000" flipH="1">
            <a:off x="1117316" y="1803065"/>
            <a:ext cx="745073" cy="1064859"/>
          </a:xfrm>
          <a:prstGeom prst="bentConnector2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81333AE-C92C-4A98-956F-8A0F179B7CAA}"/>
              </a:ext>
            </a:extLst>
          </p:cNvPr>
          <p:cNvCxnSpPr>
            <a:stCxn id="1026" idx="0"/>
            <a:endCxn id="40" idx="1"/>
          </p:cNvCxnSpPr>
          <p:nvPr/>
        </p:nvCxnSpPr>
        <p:spPr>
          <a:xfrm rot="5400000" flipH="1" flipV="1">
            <a:off x="1289459" y="2375996"/>
            <a:ext cx="400787" cy="1064860"/>
          </a:xfrm>
          <a:prstGeom prst="bentConnector2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6797B43-5AC6-417D-8B5B-BB1F0469F27D}"/>
              </a:ext>
            </a:extLst>
          </p:cNvPr>
          <p:cNvSpPr txBox="1"/>
          <p:nvPr/>
        </p:nvSpPr>
        <p:spPr>
          <a:xfrm>
            <a:off x="230975" y="1021958"/>
            <a:ext cx="1491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decisions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461764-148D-47AC-A9BE-8ACDB8110AAF}"/>
              </a:ext>
            </a:extLst>
          </p:cNvPr>
          <p:cNvSpPr txBox="1"/>
          <p:nvPr/>
        </p:nvSpPr>
        <p:spPr>
          <a:xfrm>
            <a:off x="255354" y="4355996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business concepts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5BFB72-E859-4B16-965A-0B8826A33506}"/>
              </a:ext>
            </a:extLst>
          </p:cNvPr>
          <p:cNvSpPr txBox="1"/>
          <p:nvPr/>
        </p:nvSpPr>
        <p:spPr>
          <a:xfrm>
            <a:off x="6926105" y="3177155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Client application</a:t>
            </a:r>
          </a:p>
        </p:txBody>
      </p:sp>
    </p:spTree>
    <p:extLst>
      <p:ext uri="{BB962C8B-B14F-4D97-AF65-F5344CB8AC3E}">
        <p14:creationId xmlns:p14="http://schemas.microsoft.com/office/powerpoint/2010/main" val="3934505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ODM key components and roles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Digital Business Automation - © 2022 IBM Corporation</a:t>
            </a:r>
            <a:endParaRPr lang="en-US" dirty="0"/>
          </a:p>
        </p:txBody>
      </p:sp>
      <p:cxnSp>
        <p:nvCxnSpPr>
          <p:cNvPr id="9" name="Shape 27"/>
          <p:cNvCxnSpPr>
            <a:cxnSpLocks noChangeShapeType="1"/>
            <a:stCxn id="72" idx="3"/>
            <a:endCxn id="28" idx="0"/>
          </p:cNvCxnSpPr>
          <p:nvPr/>
        </p:nvCxnSpPr>
        <p:spPr bwMode="auto">
          <a:xfrm>
            <a:off x="2755915" y="1516228"/>
            <a:ext cx="1300930" cy="736699"/>
          </a:xfrm>
          <a:prstGeom prst="bentConnector2">
            <a:avLst/>
          </a:prstGeom>
          <a:noFill/>
          <a:ln w="25400" algn="ctr">
            <a:solidFill>
              <a:schemeClr val="bg2">
                <a:lumMod val="50000"/>
              </a:schemeClr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0" name="Shape 35"/>
          <p:cNvCxnSpPr>
            <a:cxnSpLocks noChangeShapeType="1"/>
            <a:stCxn id="73" idx="1"/>
            <a:endCxn id="28" idx="3"/>
          </p:cNvCxnSpPr>
          <p:nvPr/>
        </p:nvCxnSpPr>
        <p:spPr bwMode="auto">
          <a:xfrm rot="10800000">
            <a:off x="4729654" y="2731594"/>
            <a:ext cx="1354797" cy="2282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chemeClr val="bg2">
                <a:lumMod val="50000"/>
              </a:schemeClr>
            </a:solidFill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005432" y="2912751"/>
            <a:ext cx="1714974" cy="33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no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Decision Center 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Business &amp; Enterprise Console</a:t>
            </a: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1239153" y="4100112"/>
            <a:ext cx="15167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Rule Execution Server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44" r="12071" b="-1"/>
          <a:stretch/>
        </p:blipFill>
        <p:spPr>
          <a:xfrm>
            <a:off x="3384036" y="2252927"/>
            <a:ext cx="1345617" cy="9573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65" y="3088423"/>
            <a:ext cx="1028700" cy="10287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0"/>
          <a:stretch/>
        </p:blipFill>
        <p:spPr>
          <a:xfrm>
            <a:off x="6269593" y="2072319"/>
            <a:ext cx="1134788" cy="874585"/>
          </a:xfrm>
          <a:prstGeom prst="rect">
            <a:avLst/>
          </a:prstGeom>
        </p:spPr>
      </p:pic>
      <p:cxnSp>
        <p:nvCxnSpPr>
          <p:cNvPr id="37" name="Shape 35"/>
          <p:cNvCxnSpPr>
            <a:cxnSpLocks noChangeShapeType="1"/>
            <a:stCxn id="28" idx="2"/>
            <a:endCxn id="74" idx="3"/>
          </p:cNvCxnSpPr>
          <p:nvPr/>
        </p:nvCxnSpPr>
        <p:spPr bwMode="auto">
          <a:xfrm rot="5400000">
            <a:off x="3161952" y="2804225"/>
            <a:ext cx="488859" cy="1300929"/>
          </a:xfrm>
          <a:prstGeom prst="bentConnector2">
            <a:avLst/>
          </a:prstGeom>
          <a:noFill/>
          <a:ln w="25400" algn="ctr">
            <a:solidFill>
              <a:schemeClr val="bg2">
                <a:lumMod val="50000"/>
              </a:schemeClr>
            </a:solidFill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8" y="3196926"/>
            <a:ext cx="681759" cy="6817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112" y="2109805"/>
            <a:ext cx="666750" cy="666750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374859" y="1788298"/>
            <a:ext cx="13160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Rule Designer (Eclipse)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2"/>
          <a:stretch/>
        </p:blipFill>
        <p:spPr>
          <a:xfrm>
            <a:off x="1451978" y="913713"/>
            <a:ext cx="1161769" cy="895928"/>
          </a:xfrm>
          <a:prstGeom prst="rect">
            <a:avLst/>
          </a:prstGeom>
          <a:ln>
            <a:noFill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7" y="954328"/>
            <a:ext cx="666750" cy="666750"/>
          </a:xfrm>
          <a:prstGeom prst="rect">
            <a:avLst/>
          </a:prstGeom>
          <a:ln>
            <a:noFill/>
          </a:ln>
        </p:spPr>
      </p:pic>
      <p:sp>
        <p:nvSpPr>
          <p:cNvPr id="57" name="Text Box 11"/>
          <p:cNvSpPr txBox="1">
            <a:spLocks noChangeArrowheads="1"/>
          </p:cNvSpPr>
          <p:nvPr/>
        </p:nvSpPr>
        <p:spPr bwMode="auto">
          <a:xfrm>
            <a:off x="342939" y="1657648"/>
            <a:ext cx="1008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Architect</a:t>
            </a: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Developer</a:t>
            </a:r>
          </a:p>
        </p:txBody>
      </p:sp>
      <p:sp>
        <p:nvSpPr>
          <p:cNvPr id="58" name="Text Box 11"/>
          <p:cNvSpPr txBox="1">
            <a:spLocks noChangeArrowheads="1"/>
          </p:cNvSpPr>
          <p:nvPr/>
        </p:nvSpPr>
        <p:spPr bwMode="auto">
          <a:xfrm>
            <a:off x="7481484" y="2748042"/>
            <a:ext cx="13160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marL="171450" indent="-171450">
              <a:spcBef>
                <a:spcPct val="0"/>
              </a:spcBef>
              <a:buClrTx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Policy manager</a:t>
            </a:r>
          </a:p>
          <a:p>
            <a:pPr marL="171450" indent="-171450">
              <a:spcBef>
                <a:spcPct val="0"/>
              </a:spcBef>
              <a:buClrTx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Rule author</a:t>
            </a:r>
          </a:p>
        </p:txBody>
      </p:sp>
      <p:sp>
        <p:nvSpPr>
          <p:cNvPr id="59" name="Text Box 11"/>
          <p:cNvSpPr txBox="1">
            <a:spLocks noChangeArrowheads="1"/>
          </p:cNvSpPr>
          <p:nvPr/>
        </p:nvSpPr>
        <p:spPr bwMode="auto">
          <a:xfrm>
            <a:off x="174968" y="3890562"/>
            <a:ext cx="13160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Administrator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326751" y="780797"/>
            <a:ext cx="2429164" cy="1470862"/>
          </a:xfrm>
          <a:prstGeom prst="roundRect">
            <a:avLst>
              <a:gd name="adj" fmla="val 959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084450" y="1963415"/>
            <a:ext cx="2713039" cy="1540922"/>
          </a:xfrm>
          <a:prstGeom prst="roundRect">
            <a:avLst>
              <a:gd name="adj" fmla="val 9597"/>
            </a:avLst>
          </a:prstGeom>
          <a:ln>
            <a:solidFill>
              <a:srgbClr val="92D05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26752" y="2963688"/>
            <a:ext cx="2429164" cy="1470862"/>
          </a:xfrm>
          <a:prstGeom prst="roundRect">
            <a:avLst>
              <a:gd name="adj" fmla="val 959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9" name="Text Box 11"/>
          <p:cNvSpPr txBox="1">
            <a:spLocks noChangeArrowheads="1"/>
          </p:cNvSpPr>
          <p:nvPr/>
        </p:nvSpPr>
        <p:spPr bwMode="auto">
          <a:xfrm>
            <a:off x="135972" y="2228681"/>
            <a:ext cx="13160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+mn-lt"/>
                <a:ea typeface="DejaVu Sans"/>
              </a:rPr>
              <a:t>DESIGN</a:t>
            </a:r>
          </a:p>
        </p:txBody>
      </p:sp>
      <p:sp>
        <p:nvSpPr>
          <p:cNvPr id="80" name="Text Box 11"/>
          <p:cNvSpPr txBox="1">
            <a:spLocks noChangeArrowheads="1"/>
          </p:cNvSpPr>
          <p:nvPr/>
        </p:nvSpPr>
        <p:spPr bwMode="auto">
          <a:xfrm>
            <a:off x="174968" y="4399709"/>
            <a:ext cx="13160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b="1" dirty="0">
                <a:solidFill>
                  <a:schemeClr val="accent2">
                    <a:lumMod val="50000"/>
                  </a:schemeClr>
                </a:solidFill>
                <a:latin typeface="+mn-lt"/>
                <a:ea typeface="DejaVu Sans"/>
              </a:rPr>
              <a:t>EXECUTE</a:t>
            </a:r>
          </a:p>
        </p:txBody>
      </p:sp>
      <p:sp>
        <p:nvSpPr>
          <p:cNvPr id="81" name="Text Box 11"/>
          <p:cNvSpPr txBox="1">
            <a:spLocks noChangeArrowheads="1"/>
          </p:cNvSpPr>
          <p:nvPr/>
        </p:nvSpPr>
        <p:spPr bwMode="auto">
          <a:xfrm>
            <a:off x="5906127" y="3513934"/>
            <a:ext cx="131600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lang="en-US" altLang="en-US" b="1" dirty="0">
                <a:solidFill>
                  <a:srgbClr val="92D050"/>
                </a:solidFill>
                <a:latin typeface="+mn-lt"/>
                <a:ea typeface="DejaVu Sans"/>
              </a:rPr>
              <a:t>MANAGE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3079514" y="1226692"/>
            <a:ext cx="788782" cy="5539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Define decision service</a:t>
            </a: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3079514" y="3431803"/>
            <a:ext cx="788782" cy="5539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Expose decision service</a:t>
            </a: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5028486" y="2443180"/>
            <a:ext cx="788782" cy="55399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Ctr="1">
            <a:spAutoFit/>
          </a:bodyPr>
          <a:lstStyle>
            <a:lvl1pPr eaLnBrk="0" hangingPunct="0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1pPr>
            <a:lvl2pPr marL="509588" indent="-163513" eaLnBrk="0" hangingPunct="0">
              <a:buClr>
                <a:schemeClr val="tx1"/>
              </a:buClr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2pPr>
            <a:lvl3pPr marL="855663" indent="-173038" eaLnBrk="0" hangingPunct="0">
              <a:buClr>
                <a:schemeClr val="tx1"/>
              </a:buClr>
              <a:buChar char="•"/>
              <a:defRPr sz="1600">
                <a:solidFill>
                  <a:schemeClr val="tx1"/>
                </a:solidFill>
                <a:latin typeface="Century Gothic" pitchFamily="34" charset="0"/>
                <a:ea typeface="MS PGothic" pitchFamily="34" charset="-128"/>
                <a:cs typeface="Arial" pitchFamily="34" charset="0"/>
              </a:defRPr>
            </a:lvl3pPr>
            <a:lvl4pPr marL="1203325" indent="-173038" eaLnBrk="0" hangingPunct="0">
              <a:spcBef>
                <a:spcPct val="20000"/>
              </a:spcBef>
              <a:buClr>
                <a:schemeClr val="bg1"/>
              </a:buClr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4pPr>
            <a:lvl5pPr marL="1539875" indent="-163513" eaLnBrk="0" hangingPunct="0">
              <a:spcBef>
                <a:spcPct val="20000"/>
              </a:spcBef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5pPr>
            <a:lvl6pPr marL="19970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6pPr>
            <a:lvl7pPr marL="24542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7pPr>
            <a:lvl8pPr marL="29114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8pPr>
            <a:lvl9pPr marL="3368675" indent="-1635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+mn-lt"/>
                <a:ea typeface="DejaVu Sans"/>
              </a:rPr>
              <a:t>Maintain decision logic</a:t>
            </a:r>
          </a:p>
        </p:txBody>
      </p:sp>
    </p:spTree>
    <p:extLst>
      <p:ext uri="{BB962C8B-B14F-4D97-AF65-F5344CB8AC3E}">
        <p14:creationId xmlns:p14="http://schemas.microsoft.com/office/powerpoint/2010/main" val="9726654"/>
      </p:ext>
    </p:extLst>
  </p:cSld>
  <p:clrMapOvr>
    <a:masterClrMapping/>
  </p:clrMapOvr>
</p:sld>
</file>

<file path=ppt/theme/theme1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FBBF1196-8757-D845-993F-30958F367A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111615</TotalTime>
  <Words>2454</Words>
  <Application>Microsoft Office PowerPoint</Application>
  <PresentationFormat>On-screen Show (16:9)</PresentationFormat>
  <Paragraphs>533</Paragraphs>
  <Slides>47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Consolas</vt:lpstr>
      <vt:lpstr>IBM Plex Sans</vt:lpstr>
      <vt:lpstr>Wingdings</vt:lpstr>
      <vt:lpstr>gry_background_2017</vt:lpstr>
      <vt:lpstr>Visio</vt:lpstr>
      <vt:lpstr>Cloud Pak for Business Automation  Operational Decision Manager  </vt:lpstr>
      <vt:lpstr>Why decisions management?</vt:lpstr>
      <vt:lpstr>Decisions can be found in every business process…</vt:lpstr>
      <vt:lpstr>Workflow using decisions</vt:lpstr>
      <vt:lpstr>RPA bot using decisions</vt:lpstr>
      <vt:lpstr>What are decision services?</vt:lpstr>
      <vt:lpstr>Decision services benefits</vt:lpstr>
      <vt:lpstr>ODM in a nutshell</vt:lpstr>
      <vt:lpstr>ODM key components and roles </vt:lpstr>
      <vt:lpstr>Live demo: build and deploy a decision service</vt:lpstr>
      <vt:lpstr>Cloud Pak for Automation Bootcamp  Hands-on lab!  CP4BA ODM Lab - Loyalty.docx</vt:lpstr>
      <vt:lpstr> Cloud Pak for Automation Bootcamp  Lab solution review  CP4BA ODM Lab - Loyalty.docx</vt:lpstr>
      <vt:lpstr>Essential rule artifacts</vt:lpstr>
      <vt:lpstr>Folders organization</vt:lpstr>
      <vt:lpstr>Key concept of operation</vt:lpstr>
      <vt:lpstr>Rule flow</vt:lpstr>
      <vt:lpstr>Functional validation for decisions (a.k.a testing)</vt:lpstr>
      <vt:lpstr>Live demo: decision validation</vt:lpstr>
      <vt:lpstr>Two choices for decision authoring</vt:lpstr>
      <vt:lpstr>Building decision services with the Decision Model</vt:lpstr>
      <vt:lpstr>Live demo: build and deploy a decision model service</vt:lpstr>
      <vt:lpstr>Decision service development methodology</vt:lpstr>
      <vt:lpstr>Cloud Pak for Automation Bootcamp  Hands-on lab!  CP4BA ODM Lab - Mortgage.docx</vt:lpstr>
      <vt:lpstr>Cloud Pak for Automation Bootcamp  Lab solution walkthrough   </vt:lpstr>
      <vt:lpstr>Deeper dive topics</vt:lpstr>
      <vt:lpstr>Projects organization</vt:lpstr>
      <vt:lpstr>Decision governance framework in a nutshell</vt:lpstr>
      <vt:lpstr>Change management: different release patterns</vt:lpstr>
      <vt:lpstr>Decision Center business console</vt:lpstr>
      <vt:lpstr>User roles</vt:lpstr>
      <vt:lpstr>User groups</vt:lpstr>
      <vt:lpstr>Simulations</vt:lpstr>
      <vt:lpstr>Deployment</vt:lpstr>
      <vt:lpstr>DevOps tool chain integration</vt:lpstr>
      <vt:lpstr>More DevOps options and entry points</vt:lpstr>
      <vt:lpstr>Decision logic complexity</vt:lpstr>
      <vt:lpstr>Inference rule engine</vt:lpstr>
      <vt:lpstr>Inference: truck and drivers example</vt:lpstr>
      <vt:lpstr>Pattern matching for iteration</vt:lpstr>
      <vt:lpstr>Existential conditions</vt:lpstr>
      <vt:lpstr>Rules as a general-purpose programming language</vt:lpstr>
      <vt:lpstr>Many possible decision deployment targets</vt:lpstr>
      <vt:lpstr>Installing Rule Designer</vt:lpstr>
      <vt:lpstr>Rule-based decisions, plus ML-based decisions</vt:lpstr>
      <vt:lpstr>Reference Architecture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subject/>
  <dc:creator>PIERRE Berlandier</dc:creator>
  <cp:keywords/>
  <dc:description/>
  <cp:lastModifiedBy>Pierre Berlandier</cp:lastModifiedBy>
  <cp:revision>851</cp:revision>
  <cp:lastPrinted>2019-04-02T18:15:09Z</cp:lastPrinted>
  <dcterms:created xsi:type="dcterms:W3CDTF">2017-12-19T02:03:12Z</dcterms:created>
  <dcterms:modified xsi:type="dcterms:W3CDTF">2023-02-20T17:21:17Z</dcterms:modified>
  <cp:category/>
</cp:coreProperties>
</file>